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25" r:id="rId3"/>
    <p:sldId id="258" r:id="rId4"/>
    <p:sldId id="326" r:id="rId5"/>
    <p:sldId id="259" r:id="rId6"/>
    <p:sldId id="260" r:id="rId7"/>
    <p:sldId id="261" r:id="rId8"/>
    <p:sldId id="257" r:id="rId9"/>
    <p:sldId id="262" r:id="rId10"/>
    <p:sldId id="263" r:id="rId11"/>
    <p:sldId id="265" r:id="rId12"/>
    <p:sldId id="264" r:id="rId13"/>
    <p:sldId id="32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93" r:id="rId25"/>
    <p:sldId id="278" r:id="rId26"/>
    <p:sldId id="279" r:id="rId27"/>
    <p:sldId id="312" r:id="rId28"/>
    <p:sldId id="314" r:id="rId29"/>
    <p:sldId id="280" r:id="rId30"/>
    <p:sldId id="330" r:id="rId31"/>
    <p:sldId id="313" r:id="rId32"/>
    <p:sldId id="315" r:id="rId33"/>
    <p:sldId id="316" r:id="rId34"/>
    <p:sldId id="317" r:id="rId35"/>
    <p:sldId id="318" r:id="rId36"/>
    <p:sldId id="319" r:id="rId37"/>
    <p:sldId id="320" r:id="rId38"/>
    <p:sldId id="296" r:id="rId39"/>
    <p:sldId id="294" r:id="rId40"/>
    <p:sldId id="295" r:id="rId41"/>
    <p:sldId id="322" r:id="rId42"/>
    <p:sldId id="276" r:id="rId43"/>
    <p:sldId id="277" r:id="rId44"/>
    <p:sldId id="281" r:id="rId45"/>
    <p:sldId id="323" r:id="rId46"/>
    <p:sldId id="282" r:id="rId47"/>
    <p:sldId id="284" r:id="rId48"/>
    <p:sldId id="286" r:id="rId49"/>
    <p:sldId id="285" r:id="rId50"/>
    <p:sldId id="283" r:id="rId51"/>
    <p:sldId id="287" r:id="rId52"/>
    <p:sldId id="288" r:id="rId53"/>
    <p:sldId id="289" r:id="rId54"/>
    <p:sldId id="327" r:id="rId55"/>
    <p:sldId id="328" r:id="rId56"/>
    <p:sldId id="329" r:id="rId57"/>
    <p:sldId id="290" r:id="rId58"/>
    <p:sldId id="292" r:id="rId59"/>
    <p:sldId id="297" r:id="rId60"/>
    <p:sldId id="310" r:id="rId61"/>
    <p:sldId id="311" r:id="rId62"/>
    <p:sldId id="299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6" autoAdjust="0"/>
  </p:normalViewPr>
  <p:slideViewPr>
    <p:cSldViewPr>
      <p:cViewPr varScale="1">
        <p:scale>
          <a:sx n="108" d="100"/>
          <a:sy n="108" d="100"/>
        </p:scale>
        <p:origin x="26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08A50-1FE0-4CD2-B745-A9979D5053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B2E900-67E2-4721-B73F-823FD72A0EE6}">
      <dgm:prSet/>
      <dgm:spPr/>
      <dgm:t>
        <a:bodyPr/>
        <a:lstStyle/>
        <a:p>
          <a:r>
            <a:rPr lang="pt-BR"/>
            <a:t>Philipe Mouret -  Lyon 1987 ?</a:t>
          </a:r>
          <a:endParaRPr lang="en-US"/>
        </a:p>
      </dgm:t>
    </dgm:pt>
    <dgm:pt modelId="{11ED217F-49F3-410B-ABD0-8350254CCE42}" type="parTrans" cxnId="{AB0E1E7B-5172-4163-83B3-D21CE362563D}">
      <dgm:prSet/>
      <dgm:spPr/>
      <dgm:t>
        <a:bodyPr/>
        <a:lstStyle/>
        <a:p>
          <a:endParaRPr lang="en-US"/>
        </a:p>
      </dgm:t>
    </dgm:pt>
    <dgm:pt modelId="{D559D83D-2F8A-4BA3-A77A-C8EE281ADCF6}" type="sibTrans" cxnId="{AB0E1E7B-5172-4163-83B3-D21CE362563D}">
      <dgm:prSet/>
      <dgm:spPr/>
      <dgm:t>
        <a:bodyPr/>
        <a:lstStyle/>
        <a:p>
          <a:endParaRPr lang="en-US"/>
        </a:p>
      </dgm:t>
    </dgm:pt>
    <dgm:pt modelId="{498A78B7-DD86-49D6-83D2-8DAC4FD84ED8}">
      <dgm:prSet/>
      <dgm:spPr/>
      <dgm:t>
        <a:bodyPr/>
        <a:lstStyle/>
        <a:p>
          <a:r>
            <a:rPr lang="pt-BR"/>
            <a:t>Eric Muhe  - 1985?</a:t>
          </a:r>
          <a:endParaRPr lang="en-US"/>
        </a:p>
      </dgm:t>
    </dgm:pt>
    <dgm:pt modelId="{2A49E722-523B-4679-837A-23BDEEA78217}" type="parTrans" cxnId="{E5DA74AB-92D3-4E8D-B720-3389EC885312}">
      <dgm:prSet/>
      <dgm:spPr/>
      <dgm:t>
        <a:bodyPr/>
        <a:lstStyle/>
        <a:p>
          <a:endParaRPr lang="en-US"/>
        </a:p>
      </dgm:t>
    </dgm:pt>
    <dgm:pt modelId="{99A1C345-037F-44EB-8F5C-5732444104B9}" type="sibTrans" cxnId="{E5DA74AB-92D3-4E8D-B720-3389EC885312}">
      <dgm:prSet/>
      <dgm:spPr/>
      <dgm:t>
        <a:bodyPr/>
        <a:lstStyle/>
        <a:p>
          <a:endParaRPr lang="en-US"/>
        </a:p>
      </dgm:t>
    </dgm:pt>
    <dgm:pt modelId="{6512C5C7-022F-4549-8500-1B43DCA4364A}">
      <dgm:prSet/>
      <dgm:spPr/>
      <dgm:t>
        <a:bodyPr/>
        <a:lstStyle/>
        <a:p>
          <a:r>
            <a:rPr lang="pt-BR"/>
            <a:t>Primeira Colecistectomia Videolaparoscópica</a:t>
          </a:r>
          <a:endParaRPr lang="en-US"/>
        </a:p>
      </dgm:t>
    </dgm:pt>
    <dgm:pt modelId="{BB415655-DC93-42CC-B54E-F9A3270C7D05}" type="parTrans" cxnId="{8A699F2F-E0A6-4C3B-97B1-C71FB7C20B54}">
      <dgm:prSet/>
      <dgm:spPr/>
      <dgm:t>
        <a:bodyPr/>
        <a:lstStyle/>
        <a:p>
          <a:endParaRPr lang="en-US"/>
        </a:p>
      </dgm:t>
    </dgm:pt>
    <dgm:pt modelId="{4DBCE687-C3D5-4ECB-9382-D20F4273CAC0}" type="sibTrans" cxnId="{8A699F2F-E0A6-4C3B-97B1-C71FB7C20B54}">
      <dgm:prSet/>
      <dgm:spPr/>
      <dgm:t>
        <a:bodyPr/>
        <a:lstStyle/>
        <a:p>
          <a:endParaRPr lang="en-US"/>
        </a:p>
      </dgm:t>
    </dgm:pt>
    <dgm:pt modelId="{BF4AE7E6-DC14-4B09-A9EB-014671826CC2}">
      <dgm:prSet/>
      <dgm:spPr/>
      <dgm:t>
        <a:bodyPr/>
        <a:lstStyle/>
        <a:p>
          <a:r>
            <a:rPr lang="pt-BR"/>
            <a:t>Apresentada no Congresso do Colégio Americano de Cirurgiões 1988  - Corrida para treinamento</a:t>
          </a:r>
          <a:endParaRPr lang="en-US"/>
        </a:p>
      </dgm:t>
    </dgm:pt>
    <dgm:pt modelId="{DEEBD9BD-F2E2-4F46-8BD0-6433403C4436}" type="parTrans" cxnId="{C7570A74-F17A-4ACD-B8AE-4FFE3D30AF08}">
      <dgm:prSet/>
      <dgm:spPr/>
      <dgm:t>
        <a:bodyPr/>
        <a:lstStyle/>
        <a:p>
          <a:endParaRPr lang="en-US"/>
        </a:p>
      </dgm:t>
    </dgm:pt>
    <dgm:pt modelId="{781F32A9-5111-44C9-A14D-AEF217D6C0ED}" type="sibTrans" cxnId="{C7570A74-F17A-4ACD-B8AE-4FFE3D30AF08}">
      <dgm:prSet/>
      <dgm:spPr/>
      <dgm:t>
        <a:bodyPr/>
        <a:lstStyle/>
        <a:p>
          <a:endParaRPr lang="en-US"/>
        </a:p>
      </dgm:t>
    </dgm:pt>
    <dgm:pt modelId="{E8FF38ED-20EF-446F-BF01-9F1AE3946C20}" type="pres">
      <dgm:prSet presAssocID="{E7808A50-1FE0-4CD2-B745-A9979D5053F2}" presName="linear" presStyleCnt="0">
        <dgm:presLayoutVars>
          <dgm:animLvl val="lvl"/>
          <dgm:resizeHandles val="exact"/>
        </dgm:presLayoutVars>
      </dgm:prSet>
      <dgm:spPr/>
    </dgm:pt>
    <dgm:pt modelId="{483C02DC-0C85-42A9-9B3F-122D5819D9DD}" type="pres">
      <dgm:prSet presAssocID="{3BB2E900-67E2-4721-B73F-823FD72A0E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E78D54-D8FB-4CEC-AF42-4E9D1444E06A}" type="pres">
      <dgm:prSet presAssocID="{D559D83D-2F8A-4BA3-A77A-C8EE281ADCF6}" presName="spacer" presStyleCnt="0"/>
      <dgm:spPr/>
    </dgm:pt>
    <dgm:pt modelId="{84B7705E-CE4F-4D31-9410-966460FAF2AF}" type="pres">
      <dgm:prSet presAssocID="{498A78B7-DD86-49D6-83D2-8DAC4FD84ED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EF6D80B-EC08-4355-9F17-4321BD712CB7}" type="pres">
      <dgm:prSet presAssocID="{99A1C345-037F-44EB-8F5C-5732444104B9}" presName="spacer" presStyleCnt="0"/>
      <dgm:spPr/>
    </dgm:pt>
    <dgm:pt modelId="{BAE1E549-BA58-479B-A6A2-0F64AF97075C}" type="pres">
      <dgm:prSet presAssocID="{6512C5C7-022F-4549-8500-1B43DCA4364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FDEAA81-B4A1-4FA2-999C-1D22F4FBDDE4}" type="pres">
      <dgm:prSet presAssocID="{4DBCE687-C3D5-4ECB-9382-D20F4273CAC0}" presName="spacer" presStyleCnt="0"/>
      <dgm:spPr/>
    </dgm:pt>
    <dgm:pt modelId="{1D2F1EBD-19A8-4847-BC66-4DF4C7FD7BDE}" type="pres">
      <dgm:prSet presAssocID="{BF4AE7E6-DC14-4B09-A9EB-014671826CC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D18B805-3B9E-485C-B45F-471FDF88200A}" type="presOf" srcId="{BF4AE7E6-DC14-4B09-A9EB-014671826CC2}" destId="{1D2F1EBD-19A8-4847-BC66-4DF4C7FD7BDE}" srcOrd="0" destOrd="0" presId="urn:microsoft.com/office/officeart/2005/8/layout/vList2"/>
    <dgm:cxn modelId="{E86D7719-E5D8-496D-B2CC-2A7D43BF9467}" type="presOf" srcId="{498A78B7-DD86-49D6-83D2-8DAC4FD84ED8}" destId="{84B7705E-CE4F-4D31-9410-966460FAF2AF}" srcOrd="0" destOrd="0" presId="urn:microsoft.com/office/officeart/2005/8/layout/vList2"/>
    <dgm:cxn modelId="{84E6B927-E9B9-4416-9E0D-8240AAF58ED9}" type="presOf" srcId="{6512C5C7-022F-4549-8500-1B43DCA4364A}" destId="{BAE1E549-BA58-479B-A6A2-0F64AF97075C}" srcOrd="0" destOrd="0" presId="urn:microsoft.com/office/officeart/2005/8/layout/vList2"/>
    <dgm:cxn modelId="{8A699F2F-E0A6-4C3B-97B1-C71FB7C20B54}" srcId="{E7808A50-1FE0-4CD2-B745-A9979D5053F2}" destId="{6512C5C7-022F-4549-8500-1B43DCA4364A}" srcOrd="2" destOrd="0" parTransId="{BB415655-DC93-42CC-B54E-F9A3270C7D05}" sibTransId="{4DBCE687-C3D5-4ECB-9382-D20F4273CAC0}"/>
    <dgm:cxn modelId="{2BB65C37-39EA-434F-8504-2BD0B31882E6}" type="presOf" srcId="{E7808A50-1FE0-4CD2-B745-A9979D5053F2}" destId="{E8FF38ED-20EF-446F-BF01-9F1AE3946C20}" srcOrd="0" destOrd="0" presId="urn:microsoft.com/office/officeart/2005/8/layout/vList2"/>
    <dgm:cxn modelId="{46968D5B-0820-4628-9C22-97EEC9F18416}" type="presOf" srcId="{3BB2E900-67E2-4721-B73F-823FD72A0EE6}" destId="{483C02DC-0C85-42A9-9B3F-122D5819D9DD}" srcOrd="0" destOrd="0" presId="urn:microsoft.com/office/officeart/2005/8/layout/vList2"/>
    <dgm:cxn modelId="{C7570A74-F17A-4ACD-B8AE-4FFE3D30AF08}" srcId="{E7808A50-1FE0-4CD2-B745-A9979D5053F2}" destId="{BF4AE7E6-DC14-4B09-A9EB-014671826CC2}" srcOrd="3" destOrd="0" parTransId="{DEEBD9BD-F2E2-4F46-8BD0-6433403C4436}" sibTransId="{781F32A9-5111-44C9-A14D-AEF217D6C0ED}"/>
    <dgm:cxn modelId="{AB0E1E7B-5172-4163-83B3-D21CE362563D}" srcId="{E7808A50-1FE0-4CD2-B745-A9979D5053F2}" destId="{3BB2E900-67E2-4721-B73F-823FD72A0EE6}" srcOrd="0" destOrd="0" parTransId="{11ED217F-49F3-410B-ABD0-8350254CCE42}" sibTransId="{D559D83D-2F8A-4BA3-A77A-C8EE281ADCF6}"/>
    <dgm:cxn modelId="{E5DA74AB-92D3-4E8D-B720-3389EC885312}" srcId="{E7808A50-1FE0-4CD2-B745-A9979D5053F2}" destId="{498A78B7-DD86-49D6-83D2-8DAC4FD84ED8}" srcOrd="1" destOrd="0" parTransId="{2A49E722-523B-4679-837A-23BDEEA78217}" sibTransId="{99A1C345-037F-44EB-8F5C-5732444104B9}"/>
    <dgm:cxn modelId="{FCDC370C-1A61-4BB4-829A-F52B0AFE9463}" type="presParOf" srcId="{E8FF38ED-20EF-446F-BF01-9F1AE3946C20}" destId="{483C02DC-0C85-42A9-9B3F-122D5819D9DD}" srcOrd="0" destOrd="0" presId="urn:microsoft.com/office/officeart/2005/8/layout/vList2"/>
    <dgm:cxn modelId="{5EA51476-471F-485A-93B7-076910C5E47E}" type="presParOf" srcId="{E8FF38ED-20EF-446F-BF01-9F1AE3946C20}" destId="{DDE78D54-D8FB-4CEC-AF42-4E9D1444E06A}" srcOrd="1" destOrd="0" presId="urn:microsoft.com/office/officeart/2005/8/layout/vList2"/>
    <dgm:cxn modelId="{C026AB83-7F3D-4E79-AF7C-944C6374F663}" type="presParOf" srcId="{E8FF38ED-20EF-446F-BF01-9F1AE3946C20}" destId="{84B7705E-CE4F-4D31-9410-966460FAF2AF}" srcOrd="2" destOrd="0" presId="urn:microsoft.com/office/officeart/2005/8/layout/vList2"/>
    <dgm:cxn modelId="{107AC0F6-2FC0-4688-8B20-603F9E167E53}" type="presParOf" srcId="{E8FF38ED-20EF-446F-BF01-9F1AE3946C20}" destId="{4EF6D80B-EC08-4355-9F17-4321BD712CB7}" srcOrd="3" destOrd="0" presId="urn:microsoft.com/office/officeart/2005/8/layout/vList2"/>
    <dgm:cxn modelId="{F35E0CEF-33E6-40F4-919A-863D4794AA1F}" type="presParOf" srcId="{E8FF38ED-20EF-446F-BF01-9F1AE3946C20}" destId="{BAE1E549-BA58-479B-A6A2-0F64AF97075C}" srcOrd="4" destOrd="0" presId="urn:microsoft.com/office/officeart/2005/8/layout/vList2"/>
    <dgm:cxn modelId="{CDD821B4-997A-4581-BB8D-6B7821894E5F}" type="presParOf" srcId="{E8FF38ED-20EF-446F-BF01-9F1AE3946C20}" destId="{9FDEAA81-B4A1-4FA2-999C-1D22F4FBDDE4}" srcOrd="5" destOrd="0" presId="urn:microsoft.com/office/officeart/2005/8/layout/vList2"/>
    <dgm:cxn modelId="{B558546D-E15D-4214-923A-0295A0ACFFB9}" type="presParOf" srcId="{E8FF38ED-20EF-446F-BF01-9F1AE3946C20}" destId="{1D2F1EBD-19A8-4847-BC66-4DF4C7FD7B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C02DC-0C85-42A9-9B3F-122D5819D9DD}">
      <dsp:nvSpPr>
        <dsp:cNvPr id="0" name=""/>
        <dsp:cNvSpPr/>
      </dsp:nvSpPr>
      <dsp:spPr>
        <a:xfrm>
          <a:off x="0" y="430525"/>
          <a:ext cx="2467934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Philipe Mouret -  Lyon 1987 ?</a:t>
          </a:r>
          <a:endParaRPr lang="en-US" sz="1600" kern="1200"/>
        </a:p>
      </dsp:txBody>
      <dsp:txXfrm>
        <a:off x="55344" y="485869"/>
        <a:ext cx="2357246" cy="1023042"/>
      </dsp:txXfrm>
    </dsp:sp>
    <dsp:sp modelId="{84B7705E-CE4F-4D31-9410-966460FAF2AF}">
      <dsp:nvSpPr>
        <dsp:cNvPr id="0" name=""/>
        <dsp:cNvSpPr/>
      </dsp:nvSpPr>
      <dsp:spPr>
        <a:xfrm>
          <a:off x="0" y="1610335"/>
          <a:ext cx="2467934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Eric Muhe  - 1985?</a:t>
          </a:r>
          <a:endParaRPr lang="en-US" sz="1600" kern="1200"/>
        </a:p>
      </dsp:txBody>
      <dsp:txXfrm>
        <a:off x="55344" y="1665679"/>
        <a:ext cx="2357246" cy="1023042"/>
      </dsp:txXfrm>
    </dsp:sp>
    <dsp:sp modelId="{BAE1E549-BA58-479B-A6A2-0F64AF97075C}">
      <dsp:nvSpPr>
        <dsp:cNvPr id="0" name=""/>
        <dsp:cNvSpPr/>
      </dsp:nvSpPr>
      <dsp:spPr>
        <a:xfrm>
          <a:off x="0" y="2790145"/>
          <a:ext cx="2467934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Primeira Colecistectomia Videolaparoscópica</a:t>
          </a:r>
          <a:endParaRPr lang="en-US" sz="1600" kern="1200"/>
        </a:p>
      </dsp:txBody>
      <dsp:txXfrm>
        <a:off x="55344" y="2845489"/>
        <a:ext cx="2357246" cy="1023042"/>
      </dsp:txXfrm>
    </dsp:sp>
    <dsp:sp modelId="{1D2F1EBD-19A8-4847-BC66-4DF4C7FD7BDE}">
      <dsp:nvSpPr>
        <dsp:cNvPr id="0" name=""/>
        <dsp:cNvSpPr/>
      </dsp:nvSpPr>
      <dsp:spPr>
        <a:xfrm>
          <a:off x="0" y="3969955"/>
          <a:ext cx="2467934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Apresentada no Congresso do Colégio Americano de Cirurgiões 1988  - Corrida para treinamento</a:t>
          </a:r>
          <a:endParaRPr lang="en-US" sz="1600" kern="1200"/>
        </a:p>
      </dsp:txBody>
      <dsp:txXfrm>
        <a:off x="55344" y="4025299"/>
        <a:ext cx="2357246" cy="1023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667C5-4D40-4F39-A4EB-D3CB0C76633F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00637-A8BA-4082-80DF-3980A430213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00637-A8BA-4082-80DF-3980A430213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BEE2-7AA5-4040-BD5E-FB54E6246DE7}" type="datetimeFigureOut">
              <a:rPr lang="pt-BR" smtClean="0"/>
              <a:pPr/>
              <a:t>19/04/2021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2A8D-13AF-467B-964F-4D4896852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jpe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8.gif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Guines%20Alvarez\My%20Documents\Videosurgery\Laptraining\Lap%20Trainer.wmv" TargetMode="Externa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em preto e branco de homem com arma de fogo&#10;&#10;Descrição gerada automaticamente com confiança baixa">
            <a:extLst>
              <a:ext uri="{FF2B5EF4-FFF2-40B4-BE49-F238E27FC236}">
                <a16:creationId xmlns:a16="http://schemas.microsoft.com/office/drawing/2014/main" id="{11682577-F664-41A3-88D0-C5EBCEEFF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4" y="332656"/>
            <a:ext cx="9342854" cy="63367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470025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FUNDAMENTOS DA VIDEOCIRURGIA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7526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Guines Antunes Alvarez</a:t>
            </a:r>
          </a:p>
          <a:p>
            <a:r>
              <a:rPr lang="pt-BR" dirty="0">
                <a:solidFill>
                  <a:srgbClr val="FFFF00"/>
                </a:solidFill>
              </a:rPr>
              <a:t>www.guinesalvarez.com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1" cy="1576446"/>
            <a:chOff x="0" y="0"/>
            <a:chExt cx="12192002" cy="157644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700" y="407695"/>
            <a:ext cx="7293022" cy="8342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en-US" sz="3500" dirty="0">
              <a:solidFill>
                <a:srgbClr val="FFFFFF"/>
              </a:solidFill>
            </a:endParaRPr>
          </a:p>
        </p:txBody>
      </p:sp>
      <p:pic>
        <p:nvPicPr>
          <p:cNvPr id="1029" name="Picture 5" descr="C:\Users\Dr.Guines\Desktop\Backup Documentos\Documents\LapComas\monitor2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2666" y="2200459"/>
            <a:ext cx="2296360" cy="1983461"/>
          </a:xfrm>
          <a:prstGeom prst="rect">
            <a:avLst/>
          </a:prstGeom>
          <a:noFill/>
        </p:spPr>
      </p:pic>
      <p:pic>
        <p:nvPicPr>
          <p:cNvPr id="1028" name="Picture 4" descr="C:\Users\Dr.Guines\Desktop\Backup Documentos\Documents\LapComas\monitores2.bmp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19872" y="1809236"/>
            <a:ext cx="1925033" cy="2133001"/>
          </a:xfrm>
          <a:prstGeom prst="rect">
            <a:avLst/>
          </a:prstGeom>
          <a:noFill/>
        </p:spPr>
      </p:pic>
      <p:pic>
        <p:nvPicPr>
          <p:cNvPr id="1030" name="Picture 6" descr="C:\Users\Dr.Guines\Desktop\Backup Documentos\Documents\LapComas\monitores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97983" y="1878165"/>
            <a:ext cx="2296360" cy="1819865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323528" y="1707868"/>
            <a:ext cx="7086600" cy="144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MONITORES</a:t>
            </a:r>
          </a:p>
        </p:txBody>
      </p:sp>
      <p:pic>
        <p:nvPicPr>
          <p:cNvPr id="1026" name="Picture 2" descr="Human vision and perspective. Eye-opening imagery, and associated word  definitions. - Album on Imgur">
            <a:extLst>
              <a:ext uri="{FF2B5EF4-FFF2-40B4-BE49-F238E27FC236}">
                <a16:creationId xmlns:a16="http://schemas.microsoft.com/office/drawing/2014/main" id="{05FBE24F-8DFA-4B44-90D8-BB249FF2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0" y="4183920"/>
            <a:ext cx="3935942" cy="24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B262C5D0-1B63-4CDD-A924-E09CD28A9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2" y="4601674"/>
            <a:ext cx="26670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000080"/>
                </a:highlight>
              </a:rPr>
              <a:t>FUNDAMENTOS DA</a:t>
            </a:r>
            <a:r>
              <a:rPr lang="pt-BR" dirty="0">
                <a:highlight>
                  <a:srgbClr val="000080"/>
                </a:highlight>
              </a:rPr>
              <a:t> </a:t>
            </a:r>
            <a:r>
              <a:rPr lang="pt-BR" dirty="0">
                <a:solidFill>
                  <a:schemeClr val="bg2"/>
                </a:solidFill>
                <a:highlight>
                  <a:srgbClr val="000080"/>
                </a:highlight>
              </a:rPr>
              <a:t>VIDEOCIRURGIA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anchor="ctr">
            <a:normAutofit/>
          </a:bodyPr>
          <a:lstStyle/>
          <a:p>
            <a:r>
              <a:rPr lang="pt-BR" dirty="0"/>
              <a:t>VIDEOCÂMERA</a:t>
            </a:r>
          </a:p>
          <a:p>
            <a:endParaRPr lang="pt-BR" dirty="0"/>
          </a:p>
        </p:txBody>
      </p:sp>
      <p:pic>
        <p:nvPicPr>
          <p:cNvPr id="4" name="Picture 5" descr="C:\Meus documentos\Minhas figuras\camera.jpg"/>
          <p:cNvPicPr>
            <a:picLocks noChangeAspect="1" noChangeArrowheads="1"/>
          </p:cNvPicPr>
          <p:nvPr/>
        </p:nvPicPr>
        <p:blipFill rotWithShape="1">
          <a:blip r:embed="rId3" cstate="print"/>
          <a:srcRect t="7624" r="1" b="7235"/>
          <a:stretch/>
        </p:blipFill>
        <p:spPr bwMode="auto">
          <a:xfrm>
            <a:off x="630936" y="2276857"/>
            <a:ext cx="3761613" cy="3900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1" cy="1576446"/>
            <a:chOff x="0" y="0"/>
            <a:chExt cx="12192002" cy="157644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700" y="407695"/>
            <a:ext cx="7293022" cy="834251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2666" y="2200459"/>
            <a:ext cx="2296360" cy="186579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71916" y="2200459"/>
            <a:ext cx="2210363" cy="213300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34971" y="2200459"/>
            <a:ext cx="2296360" cy="1848569"/>
          </a:xfrm>
          <a:prstGeom prst="rect">
            <a:avLst/>
          </a:prstGeom>
          <a:noFill/>
        </p:spPr>
      </p:pic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62D24305-6398-480B-9945-DDCBCA9F6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4786744"/>
            <a:ext cx="7086600" cy="1442631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440D-3295-4AD7-B1E0-6BFD43BB0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981AD9-3FFB-4C9A-A7C5-BB3B0CACC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Lap</a:t>
            </a:r>
            <a:r>
              <a:rPr lang="pt-BR" dirty="0"/>
              <a:t> 3D</a:t>
            </a:r>
          </a:p>
        </p:txBody>
      </p:sp>
      <p:pic>
        <p:nvPicPr>
          <p:cNvPr id="8" name="Espaço Reservado para Conteúdo 7" descr="Grupo de pessoas de chapéu&#10;&#10;Descrição gerada automaticamente com confiança média">
            <a:extLst>
              <a:ext uri="{FF2B5EF4-FFF2-40B4-BE49-F238E27FC236}">
                <a16:creationId xmlns:a16="http://schemas.microsoft.com/office/drawing/2014/main" id="{A20202A1-6213-4A7B-96AD-05A818F38F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2" y="2174875"/>
            <a:ext cx="3863264" cy="3951288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25B53DD-5C80-4176-8725-AC31ABD12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Robô 3D</a:t>
            </a:r>
          </a:p>
        </p:txBody>
      </p:sp>
      <p:pic>
        <p:nvPicPr>
          <p:cNvPr id="5122" name="Picture 2" descr="da Vinci Robotic Surgical System – Prof. Dr. Ali Rıza Kural">
            <a:extLst>
              <a:ext uri="{FF2B5EF4-FFF2-40B4-BE49-F238E27FC236}">
                <a16:creationId xmlns:a16="http://schemas.microsoft.com/office/drawing/2014/main" id="{57F89F39-F6D0-4B1A-BB1F-4089F831282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59810"/>
            <a:ext cx="4041775" cy="19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5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13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9272" cy="1576446"/>
            <a:chOff x="0" y="0"/>
            <a:chExt cx="12192002" cy="15764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698" y="319314"/>
            <a:ext cx="7108033" cy="1030515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pic>
        <p:nvPicPr>
          <p:cNvPr id="6" name="Imagem 5" descr="insufl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29576"/>
            <a:ext cx="4248472" cy="3568717"/>
          </a:xfrm>
          <a:prstGeom prst="rect">
            <a:avLst/>
          </a:prstGeom>
        </p:spPr>
      </p:pic>
      <p:pic>
        <p:nvPicPr>
          <p:cNvPr id="5" name="Imagem 4" descr="insuflador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348880"/>
            <a:ext cx="4366730" cy="240170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2242" y="1062772"/>
            <a:ext cx="1454944" cy="301106"/>
          </a:xfrm>
        </p:spPr>
        <p:txBody>
          <a:bodyPr>
            <a:normAutofit fontScale="92500" lnSpcReduction="20000"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Insuflador</a:t>
            </a:r>
          </a:p>
          <a:p>
            <a:endParaRPr lang="pt-BR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635" y="2862471"/>
            <a:ext cx="2281352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327" y="1455678"/>
            <a:ext cx="2281352" cy="10458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dirty="0" err="1">
                <a:solidFill>
                  <a:srgbClr val="FFFFFF"/>
                </a:solidFill>
              </a:rPr>
              <a:t>Insuflador</a:t>
            </a: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4" name="Imagem 3" descr="insufl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2842" y="893574"/>
            <a:ext cx="2811997" cy="2523765"/>
          </a:xfrm>
          <a:prstGeom prst="rect">
            <a:avLst/>
          </a:prstGeom>
        </p:spPr>
      </p:pic>
      <p:pic>
        <p:nvPicPr>
          <p:cNvPr id="5" name="Imagem 4" descr="insufl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9109" y="893574"/>
            <a:ext cx="2976942" cy="2463418"/>
          </a:xfrm>
          <a:prstGeom prst="rect">
            <a:avLst/>
          </a:prstGeom>
        </p:spPr>
      </p:pic>
      <p:pic>
        <p:nvPicPr>
          <p:cNvPr id="6" name="Imagem 5" descr="pneumoperitonio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429000"/>
            <a:ext cx="4099927" cy="3105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515" y="1844824"/>
            <a:ext cx="2255269" cy="31199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 descr="insufl8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76821" y="1179987"/>
            <a:ext cx="5419311" cy="44980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698" y="457200"/>
            <a:ext cx="2407020" cy="3619871"/>
          </a:xfrm>
        </p:spPr>
        <p:txBody>
          <a:bodyPr anchor="b">
            <a:normAutofit/>
          </a:bodyPr>
          <a:lstStyle/>
          <a:p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E2AF3276-6E54-4EDC-8418-39652FD9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933" y="2708920"/>
            <a:ext cx="653019" cy="720080"/>
          </a:xfrm>
        </p:spPr>
        <p:txBody>
          <a:bodyPr anchor="ctr">
            <a:normAutofit/>
          </a:bodyPr>
          <a:lstStyle/>
          <a:p>
            <a:endParaRPr lang="en-US" sz="1700" dirty="0"/>
          </a:p>
        </p:txBody>
      </p:sp>
      <p:pic>
        <p:nvPicPr>
          <p:cNvPr id="5" name="Imagem 4" descr="insufl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7082" y="271411"/>
            <a:ext cx="3968105" cy="3283606"/>
          </a:xfrm>
          <a:prstGeom prst="rect">
            <a:avLst/>
          </a:prstGeom>
        </p:spPr>
      </p:pic>
      <p:pic>
        <p:nvPicPr>
          <p:cNvPr id="4" name="Espaço Reservado para Conteúdo 3" descr="insufl5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535" y="3572036"/>
            <a:ext cx="3765198" cy="31251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801" y="457200"/>
            <a:ext cx="2440917" cy="3691879"/>
          </a:xfrm>
        </p:spPr>
        <p:txBody>
          <a:bodyPr anchor="b">
            <a:normAutofit/>
          </a:bodyPr>
          <a:lstStyle/>
          <a:p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9399" y="2359137"/>
            <a:ext cx="1949163" cy="606161"/>
          </a:xfrm>
        </p:spPr>
        <p:txBody>
          <a:bodyPr anchor="ctr">
            <a:norm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Fontes de Luz</a:t>
            </a:r>
          </a:p>
          <a:p>
            <a:endParaRPr lang="pt-BR" sz="1700" dirty="0"/>
          </a:p>
        </p:txBody>
      </p:sp>
      <p:pic>
        <p:nvPicPr>
          <p:cNvPr id="5" name="Imagem 4" descr="luz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7141" y="646399"/>
            <a:ext cx="3753472" cy="2533594"/>
          </a:xfrm>
          <a:prstGeom prst="rect">
            <a:avLst/>
          </a:prstGeom>
        </p:spPr>
      </p:pic>
      <p:pic>
        <p:nvPicPr>
          <p:cNvPr id="4" name="Imagem 3" descr="luz6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6120" y="3437045"/>
            <a:ext cx="3228470" cy="31639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118" y="457201"/>
            <a:ext cx="2133600" cy="3588870"/>
          </a:xfrm>
        </p:spPr>
        <p:txBody>
          <a:bodyPr anchor="b">
            <a:normAutofit/>
          </a:bodyPr>
          <a:lstStyle/>
          <a:p>
            <a:r>
              <a:rPr lang="pt-BR" sz="2000" dirty="0">
                <a:solidFill>
                  <a:srgbClr val="FFFFFF"/>
                </a:solidFill>
              </a:rPr>
              <a:t>FUNDAMENTOS DA VIDEOCIRURGIA</a:t>
            </a: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8B05BC-044C-4A15-BD6B-CB589EE89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933" y="669363"/>
            <a:ext cx="2467935" cy="5534211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5" name="Imagem 4" descr="luz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7918" y="133496"/>
            <a:ext cx="3388338" cy="3302972"/>
          </a:xfrm>
          <a:prstGeom prst="rect">
            <a:avLst/>
          </a:prstGeom>
        </p:spPr>
      </p:pic>
      <p:pic>
        <p:nvPicPr>
          <p:cNvPr id="4" name="Espaço Reservado para Conteúdo 3" descr="luz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6933" y="3445596"/>
            <a:ext cx="3388338" cy="3320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8C5B3-0355-4AE7-8395-D22B1C44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Grupo de pessoas em ambiente fechado&#10;&#10;Descrição gerada automaticamente">
            <a:extLst>
              <a:ext uri="{FF2B5EF4-FFF2-40B4-BE49-F238E27FC236}">
                <a16:creationId xmlns:a16="http://schemas.microsoft.com/office/drawing/2014/main" id="{B4DFABD1-18AE-406C-8818-C53DE0203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476672"/>
            <a:ext cx="2717390" cy="2038043"/>
          </a:xfrm>
        </p:spPr>
      </p:pic>
      <p:pic>
        <p:nvPicPr>
          <p:cNvPr id="7" name="Imagem 6" descr="Pessoas de terno e gravata&#10;&#10;Descrição gerada automaticamente">
            <a:extLst>
              <a:ext uri="{FF2B5EF4-FFF2-40B4-BE49-F238E27FC236}">
                <a16:creationId xmlns:a16="http://schemas.microsoft.com/office/drawing/2014/main" id="{718976DC-53F5-4202-A6AB-8D77F9BBE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" y="63178"/>
            <a:ext cx="3611893" cy="2708920"/>
          </a:xfrm>
          <a:prstGeom prst="rect">
            <a:avLst/>
          </a:prstGeom>
        </p:spPr>
      </p:pic>
      <p:pic>
        <p:nvPicPr>
          <p:cNvPr id="11" name="Imagem 10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12BDB68C-CE79-4774-A2D8-388E07410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7704"/>
            <a:ext cx="3172788" cy="237959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6981129-3FE2-42A5-9CB0-AF7F86AA3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9" y="3068960"/>
            <a:ext cx="2932765" cy="292494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6A0A6E4-BEDD-41A3-ADFF-E3E9EBEB2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56" y="2700187"/>
            <a:ext cx="2652225" cy="260743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C9619E-9A69-4886-A7DB-48759E95B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7454" y="2667295"/>
            <a:ext cx="2956480" cy="2924944"/>
          </a:xfrm>
          <a:prstGeom prst="rect">
            <a:avLst/>
          </a:prstGeom>
        </p:spPr>
      </p:pic>
      <p:pic>
        <p:nvPicPr>
          <p:cNvPr id="19" name="Imagem 18" descr="Homem de boné e óculos escuros&#10;&#10;Descrição gerada automaticamente com confiança média">
            <a:extLst>
              <a:ext uri="{FF2B5EF4-FFF2-40B4-BE49-F238E27FC236}">
                <a16:creationId xmlns:a16="http://schemas.microsoft.com/office/drawing/2014/main" id="{CB808697-6D43-4368-9655-29563241E8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57" y="4960474"/>
            <a:ext cx="2249339" cy="16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1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635" y="2862471"/>
            <a:ext cx="2281352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000" dirty="0">
                <a:solidFill>
                  <a:srgbClr val="FFFFFF"/>
                </a:solidFill>
              </a:rPr>
              <a:t>FUNDAMENTOS</a:t>
            </a:r>
            <a:br>
              <a:rPr lang="pt-BR" sz="2000" dirty="0">
                <a:solidFill>
                  <a:srgbClr val="FFFFFF"/>
                </a:solidFill>
              </a:rPr>
            </a:br>
            <a:r>
              <a:rPr lang="pt-BR" sz="2000" dirty="0">
                <a:solidFill>
                  <a:srgbClr val="FFFFFF"/>
                </a:solidFill>
              </a:rPr>
              <a:t> DA </a:t>
            </a:r>
            <a:br>
              <a:rPr lang="pt-BR" sz="2000" dirty="0">
                <a:solidFill>
                  <a:srgbClr val="FFFFFF"/>
                </a:solidFill>
              </a:rPr>
            </a:br>
            <a:r>
              <a:rPr lang="pt-BR" sz="2000" dirty="0">
                <a:solidFill>
                  <a:srgbClr val="FFFFFF"/>
                </a:solidFill>
              </a:rPr>
              <a:t>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327" y="1677329"/>
            <a:ext cx="2281352" cy="104587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dirty="0">
                <a:solidFill>
                  <a:srgbClr val="FFFFFF"/>
                </a:solidFill>
              </a:rPr>
              <a:t>Cabos de Luz</a:t>
            </a:r>
          </a:p>
        </p:txBody>
      </p:sp>
      <p:pic>
        <p:nvPicPr>
          <p:cNvPr id="5" name="Imagem 4" descr="luz8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0780" y="594461"/>
            <a:ext cx="2540683" cy="2579374"/>
          </a:xfrm>
          <a:prstGeom prst="rect">
            <a:avLst/>
          </a:prstGeom>
        </p:spPr>
      </p:pic>
      <p:pic>
        <p:nvPicPr>
          <p:cNvPr id="4" name="Imagem 3" descr="luz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0447" y="763064"/>
            <a:ext cx="2564650" cy="2410770"/>
          </a:xfrm>
          <a:prstGeom prst="rect">
            <a:avLst/>
          </a:prstGeom>
        </p:spPr>
      </p:pic>
      <p:pic>
        <p:nvPicPr>
          <p:cNvPr id="6" name="Imagem 5" descr="luz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4046" y="3429000"/>
            <a:ext cx="3347785" cy="28874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1994" y="-3786547"/>
            <a:ext cx="1580014" cy="9144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6" y="288404"/>
            <a:ext cx="6351470" cy="1052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 descr="luz9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6914" y="3028615"/>
            <a:ext cx="2429031" cy="2368304"/>
          </a:xfrm>
          <a:prstGeom prst="rect">
            <a:avLst/>
          </a:prstGeom>
        </p:spPr>
      </p:pic>
      <p:pic>
        <p:nvPicPr>
          <p:cNvPr id="6" name="Imagem 5" descr="luz1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484" y="3040217"/>
            <a:ext cx="2429030" cy="2345100"/>
          </a:xfrm>
          <a:prstGeom prst="rect">
            <a:avLst/>
          </a:prstGeom>
        </p:spPr>
      </p:pic>
      <p:pic>
        <p:nvPicPr>
          <p:cNvPr id="5" name="Imagem 4" descr="luz7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8055" y="3058978"/>
            <a:ext cx="2429030" cy="23075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5" y="353160"/>
            <a:ext cx="5775407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6811" y="2727506"/>
            <a:ext cx="3848316" cy="2905477"/>
          </a:xfrm>
          <a:prstGeom prst="rect">
            <a:avLst/>
          </a:prstGeom>
          <a:noFill/>
        </p:spPr>
      </p:pic>
      <p:pic>
        <p:nvPicPr>
          <p:cNvPr id="4" name="Espaço Reservado para Conteúdo 3" descr="caboseconexoes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58873" y="2263046"/>
            <a:ext cx="3848316" cy="3907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635" y="2862471"/>
            <a:ext cx="2281352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50780" y="722077"/>
            <a:ext cx="2540683" cy="245175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220447" y="718182"/>
            <a:ext cx="2564650" cy="245565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96812" y="3429000"/>
            <a:ext cx="4442253" cy="2887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3" y="586855"/>
            <a:ext cx="2571554" cy="1553185"/>
          </a:xfrm>
        </p:spPr>
        <p:txBody>
          <a:bodyPr anchor="b"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pt-BR" sz="2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0933" y="2420888"/>
            <a:ext cx="2606496" cy="4055487"/>
          </a:xfrm>
        </p:spPr>
        <p:txBody>
          <a:bodyPr anchor="ctr">
            <a:norm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PNEUMOPERITÔNIO</a:t>
            </a:r>
          </a:p>
          <a:p>
            <a:pPr lvl="1"/>
            <a:r>
              <a:rPr lang="pt-BR" sz="1700" dirty="0">
                <a:solidFill>
                  <a:schemeClr val="bg1"/>
                </a:solidFill>
              </a:rPr>
              <a:t>FECHADO </a:t>
            </a:r>
          </a:p>
          <a:p>
            <a:pPr lvl="2"/>
            <a:r>
              <a:rPr lang="pt-BR" sz="1300" dirty="0">
                <a:solidFill>
                  <a:schemeClr val="bg1"/>
                </a:solidFill>
              </a:rPr>
              <a:t>AGULHA DE VERRES </a:t>
            </a:r>
          </a:p>
          <a:p>
            <a:pPr lvl="2"/>
            <a:r>
              <a:rPr lang="pt-BR" sz="1300" dirty="0">
                <a:solidFill>
                  <a:schemeClr val="bg1"/>
                </a:solidFill>
              </a:rPr>
              <a:t> VISIPORT </a:t>
            </a:r>
          </a:p>
          <a:p>
            <a:pPr lvl="2"/>
            <a:r>
              <a:rPr lang="pt-BR" sz="1300" dirty="0">
                <a:solidFill>
                  <a:schemeClr val="bg1"/>
                </a:solidFill>
              </a:rPr>
              <a:t> BLADELESS</a:t>
            </a:r>
          </a:p>
          <a:p>
            <a:pPr lvl="1"/>
            <a:r>
              <a:rPr lang="pt-BR" sz="1700" dirty="0">
                <a:solidFill>
                  <a:schemeClr val="bg1"/>
                </a:solidFill>
              </a:rPr>
              <a:t>ABERTO</a:t>
            </a:r>
          </a:p>
          <a:p>
            <a:pPr lvl="1"/>
            <a:r>
              <a:rPr lang="pt-BR" sz="1700" dirty="0">
                <a:solidFill>
                  <a:schemeClr val="bg1"/>
                </a:solidFill>
              </a:rPr>
              <a:t>LAPAROLIFT</a:t>
            </a:r>
          </a:p>
          <a:p>
            <a:pPr lvl="1"/>
            <a:endParaRPr lang="pt-BR" sz="1700" dirty="0"/>
          </a:p>
        </p:txBody>
      </p:sp>
      <p:pic>
        <p:nvPicPr>
          <p:cNvPr id="4" name="Imagem 3" descr="retracto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04664"/>
            <a:ext cx="2710830" cy="2588841"/>
          </a:xfrm>
          <a:prstGeom prst="rect">
            <a:avLst/>
          </a:prstGeom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DFF54F05-BA5E-40D5-902F-DB67C10C5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94" y="3302197"/>
            <a:ext cx="2658681" cy="2107638"/>
          </a:xfrm>
          <a:prstGeom prst="rect">
            <a:avLst/>
          </a:prstGeom>
        </p:spPr>
      </p:pic>
      <p:pic>
        <p:nvPicPr>
          <p:cNvPr id="14" name="Imagem 13" descr="pontatrocar2.bmp">
            <a:extLst>
              <a:ext uri="{FF2B5EF4-FFF2-40B4-BE49-F238E27FC236}">
                <a16:creationId xmlns:a16="http://schemas.microsoft.com/office/drawing/2014/main" id="{B830B530-312F-4B09-90DF-71C7424A5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844" r="15219"/>
          <a:stretch/>
        </p:blipFill>
        <p:spPr>
          <a:xfrm>
            <a:off x="6876256" y="2426067"/>
            <a:ext cx="1944216" cy="2592307"/>
          </a:xfrm>
          <a:prstGeom prst="rect">
            <a:avLst/>
          </a:prstGeom>
        </p:spPr>
      </p:pic>
      <p:pic>
        <p:nvPicPr>
          <p:cNvPr id="16" name="Imagem 15" descr="http://www.laparoscopy.net/images/visipt2.jpg">
            <a:extLst>
              <a:ext uri="{FF2B5EF4-FFF2-40B4-BE49-F238E27FC236}">
                <a16:creationId xmlns:a16="http://schemas.microsoft.com/office/drawing/2014/main" id="{7A9CEC39-301F-4992-B964-668C57898125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834524" y="338270"/>
            <a:ext cx="1442648" cy="202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6EE1C58F-3DBC-4B67-ACF7-4C461A2E88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152717"/>
            <a:ext cx="2563523" cy="13643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Espaço Reservado para Conteúdo 14" descr="Diagrama&#10;&#10;Descrição gerada automaticamente">
            <a:extLst>
              <a:ext uri="{FF2B5EF4-FFF2-40B4-BE49-F238E27FC236}">
                <a16:creationId xmlns:a16="http://schemas.microsoft.com/office/drawing/2014/main" id="{A03CC600-075F-486B-8C40-30CF0CB9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7" y="743133"/>
            <a:ext cx="2848177" cy="1167752"/>
          </a:xfrm>
          <a:prstGeom prst="rect">
            <a:avLst/>
          </a:prstGeom>
        </p:spPr>
      </p:pic>
      <p:pic>
        <p:nvPicPr>
          <p:cNvPr id="6" name="Imagem 5" descr="180px-Veress_needle_t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225" y="2480309"/>
            <a:ext cx="2846070" cy="1897380"/>
          </a:xfrm>
          <a:prstGeom prst="rect">
            <a:avLst/>
          </a:prstGeom>
        </p:spPr>
      </p:pic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ACDA2CE9-DCB6-44F8-9DFA-CFEF66712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11" y="430246"/>
            <a:ext cx="2845104" cy="3894295"/>
          </a:xfrm>
          <a:prstGeom prst="rect">
            <a:avLst/>
          </a:prstGeom>
        </p:spPr>
      </p:pic>
      <p:pic>
        <p:nvPicPr>
          <p:cNvPr id="9" name="Imagem 8" descr="Foto em preto e branco de homem com óculos de grau&#10;&#10;Descrição gerada automaticamente">
            <a:extLst>
              <a:ext uri="{FF2B5EF4-FFF2-40B4-BE49-F238E27FC236}">
                <a16:creationId xmlns:a16="http://schemas.microsoft.com/office/drawing/2014/main" id="{9A9C7CE0-99FB-477A-8D8A-EC09610EB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32" y="472051"/>
            <a:ext cx="2848488" cy="38106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668CEC1B-35EF-44D8-9ED4-0973BDDEBA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773224"/>
            <a:ext cx="2846070" cy="15155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5" y="353160"/>
            <a:ext cx="786363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Imagem 4" descr="veres%20needle%20good%20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550" y="2636912"/>
            <a:ext cx="4210577" cy="2842139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58873" y="2217815"/>
            <a:ext cx="3438135" cy="3997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F0C18-FD26-45FC-990C-59696689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586855"/>
            <a:ext cx="2571554" cy="3387497"/>
          </a:xfrm>
        </p:spPr>
        <p:txBody>
          <a:bodyPr anchor="b">
            <a:normAutofit/>
          </a:bodyPr>
          <a:lstStyle/>
          <a:p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r>
              <a:rPr lang="pt-BR" sz="2500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59FACD-80FB-489E-92B1-06D5ED990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64" y="188640"/>
            <a:ext cx="5176340" cy="6006887"/>
          </a:xfrm>
        </p:spPr>
        <p:txBody>
          <a:bodyPr anchor="ctr">
            <a:normAutofit/>
          </a:bodyPr>
          <a:lstStyle/>
          <a:p>
            <a:r>
              <a:rPr lang="pt-BR" sz="2400" dirty="0"/>
              <a:t>Após incisão da pele e </a:t>
            </a:r>
            <a:r>
              <a:rPr lang="pt-BR" sz="2400" dirty="0" err="1"/>
              <a:t>divulsão</a:t>
            </a:r>
            <a:r>
              <a:rPr lang="pt-BR" sz="2400" dirty="0"/>
              <a:t> subcutânea, se necessário, com a mão dominante segure a agulha de </a:t>
            </a:r>
            <a:r>
              <a:rPr lang="pt-BR" sz="2400" dirty="0" err="1"/>
              <a:t>Verres</a:t>
            </a:r>
            <a:r>
              <a:rPr lang="pt-BR" sz="2400" dirty="0"/>
              <a:t> como um dardo.</a:t>
            </a:r>
          </a:p>
          <a:p>
            <a:r>
              <a:rPr lang="pt-BR" sz="2400" dirty="0"/>
              <a:t>Delicadamente introduza a agulha pela incisão em angulo de 45° (magro) e 90⁰ (obeso)</a:t>
            </a:r>
          </a:p>
          <a:p>
            <a:r>
              <a:rPr lang="pt-BR" sz="2400" dirty="0"/>
              <a:t>Haverá uma resistência inicial em dois pontos: aponeurose e peritônio</a:t>
            </a:r>
          </a:p>
          <a:p>
            <a:r>
              <a:rPr lang="pt-BR" sz="2400" dirty="0"/>
              <a:t>Quando a agulha penetra na cavidade um “click” é percebido pela retração da parte romba da agulha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2BFB9A-6A27-40FA-9D31-E987B56A04A4}"/>
              </a:ext>
            </a:extLst>
          </p:cNvPr>
          <p:cNvSpPr txBox="1"/>
          <p:nvPr/>
        </p:nvSpPr>
        <p:spPr>
          <a:xfrm>
            <a:off x="-2293" y="435601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TÉCNICA COM AGULHA</a:t>
            </a:r>
          </a:p>
        </p:txBody>
      </p:sp>
    </p:spTree>
    <p:extLst>
      <p:ext uri="{BB962C8B-B14F-4D97-AF65-F5344CB8AC3E}">
        <p14:creationId xmlns:p14="http://schemas.microsoft.com/office/powerpoint/2010/main" val="180890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de roupa verde&#10;&#10;Descrição gerada automaticamente com confiança média">
            <a:extLst>
              <a:ext uri="{FF2B5EF4-FFF2-40B4-BE49-F238E27FC236}">
                <a16:creationId xmlns:a16="http://schemas.microsoft.com/office/drawing/2014/main" id="{F0BEFBA7-AF8F-4600-BCC6-A2E31E50D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476672"/>
            <a:ext cx="8280920" cy="57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607" y="456346"/>
            <a:ext cx="2326185" cy="929660"/>
          </a:xfrm>
        </p:spPr>
        <p:txBody>
          <a:bodyPr anchor="b">
            <a:normAutofit/>
          </a:bodyPr>
          <a:lstStyle/>
          <a:p>
            <a:pPr algn="r"/>
            <a:r>
              <a:rPr lang="pt-BR" sz="2200" dirty="0" err="1">
                <a:solidFill>
                  <a:srgbClr val="FFFFFF"/>
                </a:solidFill>
              </a:rPr>
              <a:t>Pneumoperitônio</a:t>
            </a: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B7FFF0C-9504-4818-A6E3-48B84BAB5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07" y="2674955"/>
            <a:ext cx="2145994" cy="183749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Testes:</a:t>
            </a:r>
          </a:p>
          <a:p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ASPIRAÇÃO</a:t>
            </a:r>
          </a:p>
          <a:p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INJEÇÃO DE SOLUÇÃO SALINA</a:t>
            </a:r>
          </a:p>
          <a:p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GOTA</a:t>
            </a:r>
          </a:p>
          <a:p>
            <a:r>
              <a:rPr lang="en-US" sz="1700" dirty="0">
                <a:solidFill>
                  <a:schemeClr val="bg1">
                    <a:lumMod val="95000"/>
                  </a:schemeClr>
                </a:solidFill>
              </a:rPr>
              <a:t>VERIFICAÇÃO DA PRESSÃO</a:t>
            </a:r>
          </a:p>
        </p:txBody>
      </p:sp>
      <p:pic>
        <p:nvPicPr>
          <p:cNvPr id="13" name="Imagem 12" descr="pneumoper.jpg"/>
          <p:cNvPicPr>
            <a:picLocks noChangeAspect="1"/>
          </p:cNvPicPr>
          <p:nvPr/>
        </p:nvPicPr>
        <p:blipFill rotWithShape="1">
          <a:blip r:embed="rId3" cstate="print"/>
          <a:srcRect r="-5" b="20942"/>
          <a:stretch/>
        </p:blipFill>
        <p:spPr>
          <a:xfrm>
            <a:off x="4428217" y="61369"/>
            <a:ext cx="2900316" cy="1719613"/>
          </a:xfrm>
          <a:prstGeom prst="rect">
            <a:avLst/>
          </a:prstGeom>
        </p:spPr>
      </p:pic>
      <p:pic>
        <p:nvPicPr>
          <p:cNvPr id="10" name="Imagem 9" descr="pneumo2.jpg"/>
          <p:cNvPicPr>
            <a:picLocks noChangeAspect="1"/>
          </p:cNvPicPr>
          <p:nvPr/>
        </p:nvPicPr>
        <p:blipFill rotWithShape="1">
          <a:blip r:embed="rId4" cstate="print"/>
          <a:srcRect t="20947" r="-5" b="-5"/>
          <a:stretch/>
        </p:blipFill>
        <p:spPr>
          <a:xfrm>
            <a:off x="4422934" y="1775868"/>
            <a:ext cx="2900316" cy="1719613"/>
          </a:xfrm>
          <a:prstGeom prst="rect">
            <a:avLst/>
          </a:prstGeom>
        </p:spPr>
      </p:pic>
      <p:pic>
        <p:nvPicPr>
          <p:cNvPr id="11" name="Imagem 10" descr="pneumo3.jpg"/>
          <p:cNvPicPr>
            <a:picLocks noChangeAspect="1"/>
          </p:cNvPicPr>
          <p:nvPr/>
        </p:nvPicPr>
        <p:blipFill rotWithShape="1">
          <a:blip r:embed="rId5" cstate="print"/>
          <a:srcRect t="20482" r="-5" b="460"/>
          <a:stretch/>
        </p:blipFill>
        <p:spPr>
          <a:xfrm>
            <a:off x="4417651" y="5077018"/>
            <a:ext cx="2900316" cy="1719613"/>
          </a:xfrm>
          <a:prstGeom prst="rect">
            <a:avLst/>
          </a:prstGeom>
        </p:spPr>
      </p:pic>
      <p:pic>
        <p:nvPicPr>
          <p:cNvPr id="9" name="Espaço Reservado para Conteúdo 8" descr="pneumo1.jpg"/>
          <p:cNvPicPr>
            <a:picLocks noChangeAspect="1"/>
          </p:cNvPicPr>
          <p:nvPr/>
        </p:nvPicPr>
        <p:blipFill rotWithShape="1">
          <a:blip r:embed="rId6" cstate="print"/>
          <a:srcRect t="20947" r="-5" b="-5"/>
          <a:stretch/>
        </p:blipFill>
        <p:spPr>
          <a:xfrm>
            <a:off x="4417651" y="3478088"/>
            <a:ext cx="2900316" cy="17196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5118" y="457201"/>
            <a:ext cx="2133600" cy="358887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pt-BR" sz="2200" dirty="0">
                <a:solidFill>
                  <a:srgbClr val="FFFFFF"/>
                </a:solidFill>
              </a:rPr>
              <a:t>FUNDAMENTOS DA VIDEOCIRURGIA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 rot="5400000">
            <a:off x="-1363756" y="2017433"/>
            <a:ext cx="308609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pt-BR" sz="1000">
                <a:solidFill>
                  <a:srgbClr val="FFFFFF"/>
                </a:solidFill>
              </a:rPr>
              <a:t>Alvarez G.A</a:t>
            </a:r>
            <a:r>
              <a:rPr lang="pt-BR" sz="1000" b="0" i="0">
                <a:solidFill>
                  <a:srgbClr val="FFFFFF"/>
                </a:solidFill>
                <a:effectLst/>
                <a:latin typeface="Times New Roman" charset="0"/>
              </a:rPr>
              <a:t>.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0894" y="1119366"/>
            <a:ext cx="2117689" cy="1943632"/>
          </a:xfrm>
          <a:prstGeom prst="rect">
            <a:avLst/>
          </a:prstGeom>
          <a:noFill/>
        </p:spPr>
      </p:pic>
      <p:pic>
        <p:nvPicPr>
          <p:cNvPr id="7" name="Imagem 6" descr="eric_muh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2852" y="3589863"/>
            <a:ext cx="1693773" cy="2395235"/>
          </a:xfrm>
          <a:prstGeom prst="rect">
            <a:avLst/>
          </a:prstGeom>
        </p:spPr>
      </p:pic>
      <p:graphicFrame>
        <p:nvGraphicFramePr>
          <p:cNvPr id="21509" name="Rectangle 3">
            <a:extLst>
              <a:ext uri="{FF2B5EF4-FFF2-40B4-BE49-F238E27FC236}">
                <a16:creationId xmlns:a16="http://schemas.microsoft.com/office/drawing/2014/main" id="{E3595285-2CE4-4941-9A79-B792E1723366}"/>
              </a:ext>
            </a:extLst>
          </p:cNvPr>
          <p:cNvGraphicFramePr/>
          <p:nvPr/>
        </p:nvGraphicFramePr>
        <p:xfrm>
          <a:off x="3486933" y="669363"/>
          <a:ext cx="2467935" cy="553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A9194D-8518-45CB-92CC-6DA093F5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endParaRPr lang="pt-BR" sz="35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DB9FB1E0-AD53-4E63-BE7E-2B189E9F4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5947"/>
            <a:ext cx="6408712" cy="5029003"/>
          </a:xfr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DD2E0D-0951-4073-B856-2AAD832886D9}"/>
              </a:ext>
            </a:extLst>
          </p:cNvPr>
          <p:cNvSpPr txBox="1"/>
          <p:nvPr/>
        </p:nvSpPr>
        <p:spPr>
          <a:xfrm>
            <a:off x="410570" y="12120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TÉCNICA COM AGULHA</a:t>
            </a:r>
          </a:p>
        </p:txBody>
      </p:sp>
    </p:spTree>
    <p:extLst>
      <p:ext uri="{BB962C8B-B14F-4D97-AF65-F5344CB8AC3E}">
        <p14:creationId xmlns:p14="http://schemas.microsoft.com/office/powerpoint/2010/main" val="83970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5F4738-8214-429C-A6EA-01038926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68EAFA-64BF-4BF3-8B55-D4C3C369F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400" dirty="0"/>
              <a:t>Caso a </a:t>
            </a:r>
            <a:r>
              <a:rPr lang="pt-BR" sz="2400" dirty="0">
                <a:solidFill>
                  <a:srgbClr val="C00000"/>
                </a:solidFill>
              </a:rPr>
              <a:t>pressão inicial esteja alta</a:t>
            </a:r>
            <a:r>
              <a:rPr lang="pt-BR" sz="2400" dirty="0"/>
              <a:t>, reposicione </a:t>
            </a:r>
          </a:p>
          <a:p>
            <a:pPr marL="0" indent="0">
              <a:buNone/>
            </a:pPr>
            <a:r>
              <a:rPr lang="pt-BR" sz="2400" dirty="0"/>
              <a:t>agulha </a:t>
            </a:r>
          </a:p>
          <a:p>
            <a:r>
              <a:rPr lang="pt-BR" sz="2400" dirty="0"/>
              <a:t>O peritônio costuma a “selar’ a agulha – </a:t>
            </a:r>
            <a:r>
              <a:rPr lang="pt-BR" sz="2400" dirty="0">
                <a:solidFill>
                  <a:srgbClr val="C00000"/>
                </a:solidFill>
              </a:rPr>
              <a:t>Desconfie se há borbulhamento em volta dela </a:t>
            </a:r>
          </a:p>
          <a:p>
            <a:r>
              <a:rPr lang="pt-BR" sz="2400" dirty="0">
                <a:solidFill>
                  <a:srgbClr val="C00000"/>
                </a:solidFill>
              </a:rPr>
              <a:t>Nunca continue a insuflação </a:t>
            </a:r>
            <a:r>
              <a:rPr lang="pt-BR" sz="2400" dirty="0"/>
              <a:t>se não tiver certeza da posição adequada da agulha</a:t>
            </a:r>
          </a:p>
          <a:p>
            <a:r>
              <a:rPr lang="pt-BR" sz="2400" dirty="0"/>
              <a:t>Um dos primeiros sinais de correto posicionamento é a </a:t>
            </a:r>
            <a:r>
              <a:rPr lang="pt-BR" sz="2400" dirty="0">
                <a:solidFill>
                  <a:srgbClr val="C00000"/>
                </a:solidFill>
              </a:rPr>
              <a:t>perda da macicez hepática</a:t>
            </a:r>
          </a:p>
          <a:p>
            <a:r>
              <a:rPr lang="pt-BR" sz="2400" dirty="0"/>
              <a:t>Em abdomes virgens de cirurgia a </a:t>
            </a:r>
            <a:r>
              <a:rPr lang="pt-BR" sz="2400" dirty="0">
                <a:solidFill>
                  <a:srgbClr val="C00000"/>
                </a:solidFill>
              </a:rPr>
              <a:t>expansão da cavidade abdominal deve ser simétrica </a:t>
            </a:r>
          </a:p>
          <a:p>
            <a:pPr marL="0" indent="0">
              <a:buNone/>
            </a:pPr>
            <a:endParaRPr lang="pt-BR" sz="17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98580F-3649-4B2E-9320-1D2807E30FFC}"/>
              </a:ext>
            </a:extLst>
          </p:cNvPr>
          <p:cNvSpPr txBox="1"/>
          <p:nvPr/>
        </p:nvSpPr>
        <p:spPr>
          <a:xfrm>
            <a:off x="410570" y="11435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TÉCNICA COM AGULHA</a:t>
            </a:r>
          </a:p>
        </p:txBody>
      </p:sp>
    </p:spTree>
    <p:extLst>
      <p:ext uri="{BB962C8B-B14F-4D97-AF65-F5344CB8AC3E}">
        <p14:creationId xmlns:p14="http://schemas.microsoft.com/office/powerpoint/2010/main" val="2724926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1441DBFB-C047-43CA-B0EC-4CCBEA29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" y="890587"/>
            <a:ext cx="90201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31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D97F82-74E6-477E-89F3-BB3AE6CC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59C0C2-2CE8-460F-A5E0-E36A0777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80590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CUIDADOS</a:t>
            </a:r>
          </a:p>
          <a:p>
            <a:r>
              <a:rPr lang="pt-BR" sz="2400" dirty="0"/>
              <a:t>Atenção a possibilidade de estímulo vagal no início da insuflação podendo causar bradicardia e hipotensão. Insufle lentamente</a:t>
            </a:r>
          </a:p>
          <a:p>
            <a:r>
              <a:rPr lang="pt-BR" sz="2400" dirty="0"/>
              <a:t>A cavidade estará adequada após 3 a 6 litros de Co2     ( pressão intraperitoneal entre 10 e 15mmHg)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BA5CAA-5083-4D8B-991A-1FC5D60E9527}"/>
              </a:ext>
            </a:extLst>
          </p:cNvPr>
          <p:cNvSpPr txBox="1"/>
          <p:nvPr/>
        </p:nvSpPr>
        <p:spPr>
          <a:xfrm>
            <a:off x="611560" y="11093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TÉCNICA COM AGULHA</a:t>
            </a:r>
          </a:p>
        </p:txBody>
      </p:sp>
    </p:spTree>
    <p:extLst>
      <p:ext uri="{BB962C8B-B14F-4D97-AF65-F5344CB8AC3E}">
        <p14:creationId xmlns:p14="http://schemas.microsoft.com/office/powerpoint/2010/main" val="1206675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B37A7C-6B2E-4A1E-868F-3115D0C4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586855"/>
            <a:ext cx="2736304" cy="2698129"/>
          </a:xfrm>
        </p:spPr>
        <p:txBody>
          <a:bodyPr anchor="b"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pt-BR" sz="2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611E3C-A754-475A-BA91-13FEF830E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64" y="649480"/>
            <a:ext cx="5400600" cy="5546047"/>
          </a:xfrm>
        </p:spPr>
        <p:txBody>
          <a:bodyPr anchor="ctr">
            <a:normAutofit/>
          </a:bodyPr>
          <a:lstStyle/>
          <a:p>
            <a:r>
              <a:rPr lang="pt-BR" sz="1700" dirty="0" err="1">
                <a:latin typeface="BlinkMacSystemFont"/>
              </a:rPr>
              <a:t>Hurd</a:t>
            </a:r>
            <a:r>
              <a:rPr lang="pt-BR" sz="1700" dirty="0">
                <a:latin typeface="BlinkMacSystemFont"/>
              </a:rPr>
              <a:t> WW, </a:t>
            </a:r>
            <a:r>
              <a:rPr lang="pt-BR" sz="1700" dirty="0" err="1">
                <a:latin typeface="BlinkMacSystemFont"/>
              </a:rPr>
              <a:t>Bude</a:t>
            </a:r>
            <a:r>
              <a:rPr lang="pt-BR" sz="1700" dirty="0">
                <a:latin typeface="BlinkMacSystemFont"/>
              </a:rPr>
              <a:t> RO, </a:t>
            </a:r>
            <a:r>
              <a:rPr lang="pt-BR" sz="1700" dirty="0" err="1">
                <a:latin typeface="BlinkMacSystemFont"/>
              </a:rPr>
              <a:t>DeLancey</a:t>
            </a:r>
            <a:r>
              <a:rPr lang="pt-BR" sz="1700" dirty="0">
                <a:latin typeface="BlinkMacSystemFont"/>
              </a:rPr>
              <a:t> JO, Pearl ML. </a:t>
            </a:r>
            <a:r>
              <a:rPr lang="pt-BR" sz="1700" b="1" dirty="0">
                <a:latin typeface="BlinkMacSystemFont"/>
              </a:rPr>
              <a:t>The </a:t>
            </a:r>
            <a:r>
              <a:rPr lang="pt-BR" sz="1700" b="1" dirty="0" err="1">
                <a:latin typeface="BlinkMacSystemFont"/>
              </a:rPr>
              <a:t>relationship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of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the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umbilicus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to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the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aortic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bifurcation</a:t>
            </a:r>
            <a:r>
              <a:rPr lang="pt-BR" sz="1700" b="1" dirty="0">
                <a:latin typeface="BlinkMacSystemFont"/>
              </a:rPr>
              <a:t>: </a:t>
            </a:r>
            <a:r>
              <a:rPr lang="pt-BR" sz="1700" b="1" dirty="0" err="1">
                <a:latin typeface="BlinkMacSystemFont"/>
              </a:rPr>
              <a:t>implications</a:t>
            </a:r>
            <a:r>
              <a:rPr lang="pt-BR" sz="1700" b="1" dirty="0">
                <a:latin typeface="BlinkMacSystemFont"/>
              </a:rPr>
              <a:t> for </a:t>
            </a:r>
            <a:r>
              <a:rPr lang="pt-BR" sz="1700" b="1" dirty="0" err="1">
                <a:latin typeface="BlinkMacSystemFont"/>
              </a:rPr>
              <a:t>laparoscopic</a:t>
            </a:r>
            <a:r>
              <a:rPr lang="pt-BR" sz="1700" b="1" dirty="0">
                <a:latin typeface="BlinkMacSystemFont"/>
              </a:rPr>
              <a:t> </a:t>
            </a:r>
            <a:r>
              <a:rPr lang="pt-BR" sz="1700" b="1" dirty="0" err="1">
                <a:latin typeface="BlinkMacSystemFont"/>
              </a:rPr>
              <a:t>technique</a:t>
            </a:r>
            <a:r>
              <a:rPr lang="pt-BR" sz="1700" b="1" dirty="0">
                <a:latin typeface="BlinkMacSystemFont"/>
              </a:rPr>
              <a:t>. </a:t>
            </a:r>
            <a:r>
              <a:rPr lang="pt-BR" sz="1700" i="1" dirty="0" err="1">
                <a:latin typeface="BlinkMacSystemFont"/>
              </a:rPr>
              <a:t>Obstet</a:t>
            </a:r>
            <a:r>
              <a:rPr lang="pt-BR" sz="1700" i="1" dirty="0">
                <a:latin typeface="BlinkMacSystemFont"/>
              </a:rPr>
              <a:t> </a:t>
            </a:r>
            <a:r>
              <a:rPr lang="pt-BR" sz="1700" i="1" dirty="0" err="1">
                <a:latin typeface="BlinkMacSystemFont"/>
              </a:rPr>
              <a:t>Gynecol</a:t>
            </a:r>
            <a:r>
              <a:rPr lang="pt-BR" sz="1700" i="1" dirty="0">
                <a:latin typeface="BlinkMacSystemFont"/>
              </a:rPr>
              <a:t>. 1992 Jul;80(1):48-51.</a:t>
            </a:r>
          </a:p>
          <a:p>
            <a:r>
              <a:rPr lang="pt-BR" sz="1700" b="0" i="0" dirty="0">
                <a:effectLst/>
                <a:latin typeface="BlinkMacSystemFont"/>
              </a:rPr>
              <a:t>Posição do UMBIGO CAUDAL A BIFURCAÇÃO AÓRTICA:</a:t>
            </a:r>
          </a:p>
          <a:p>
            <a:r>
              <a:rPr lang="en-US" sz="1700" b="0" i="0" dirty="0">
                <a:effectLst/>
                <a:latin typeface="BlinkMacSystemFont"/>
              </a:rPr>
              <a:t>0,4cm (IMC&lt;25kgm</a:t>
            </a:r>
            <a:r>
              <a:rPr lang="en-US" sz="17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²)</a:t>
            </a:r>
            <a:endParaRPr lang="en-US" sz="1700" b="0" i="0" dirty="0">
              <a:effectLst/>
              <a:latin typeface="BlinkMacSystemFont"/>
            </a:endParaRPr>
          </a:p>
          <a:p>
            <a:r>
              <a:rPr lang="en-US" sz="1700" b="0" i="0" dirty="0">
                <a:effectLst/>
                <a:latin typeface="BlinkMacSystemFont"/>
              </a:rPr>
              <a:t> 2,4cm (IMC 25~30kgm</a:t>
            </a:r>
            <a:r>
              <a:rPr lang="en-US" sz="17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²)</a:t>
            </a:r>
            <a:r>
              <a:rPr lang="en-US" sz="1700" b="0" i="0" dirty="0">
                <a:effectLst/>
                <a:latin typeface="BlinkMacSystemFont"/>
              </a:rPr>
              <a:t> </a:t>
            </a:r>
          </a:p>
          <a:p>
            <a:r>
              <a:rPr lang="en-US" sz="1700" b="0" i="0" dirty="0">
                <a:effectLst/>
                <a:latin typeface="BlinkMacSystemFont"/>
              </a:rPr>
              <a:t>2,9cm (IMC&gt;30kgm</a:t>
            </a:r>
            <a:r>
              <a:rPr lang="en-US" sz="17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²)</a:t>
            </a:r>
          </a:p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casos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o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umbigo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é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cefálico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veia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ilíaca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comum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esquerda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cruzando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linha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mediana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7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promontório</a:t>
            </a:r>
            <a:r>
              <a:rPr lang="en-US" sz="1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sacral </a:t>
            </a:r>
            <a:endParaRPr lang="en-US" sz="17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1396644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atomy for the laparoscopic surgeon | MDedge ObGyn">
            <a:extLst>
              <a:ext uri="{FF2B5EF4-FFF2-40B4-BE49-F238E27FC236}">
                <a16:creationId xmlns:a16="http://schemas.microsoft.com/office/drawing/2014/main" id="{26CFF2CE-A080-4C5A-8FE5-A69C6A6A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7" y="1484784"/>
            <a:ext cx="417974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ortic Exposure from the Midline Abdomen | Basicmedical Key">
            <a:extLst>
              <a:ext uri="{FF2B5EF4-FFF2-40B4-BE49-F238E27FC236}">
                <a16:creationId xmlns:a16="http://schemas.microsoft.com/office/drawing/2014/main" id="{F219A738-ACA1-4C42-B675-68EF86B1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0140"/>
            <a:ext cx="3654931" cy="4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04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92344-8EB5-4203-80C5-580795FF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dirty="0"/>
              <a:t>FUNDAMENTOS DA VIDEOCIRURGIA</a:t>
            </a:r>
            <a:endParaRPr lang="pt-BR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7582A2B-339A-4AAE-872C-DAC60B98C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754546"/>
              </p:ext>
            </p:extLst>
          </p:nvPr>
        </p:nvGraphicFramePr>
        <p:xfrm>
          <a:off x="755576" y="2177817"/>
          <a:ext cx="4392488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56768914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53885598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524657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Número de tentativas de punção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Ocorrência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Complicações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47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85,5 a 86,9%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0,8 a 16.3%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47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8,5 a 11,6%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16,31 a 17,5%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20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2,6 a 3,0%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44,4 a 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39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4 ou &gt;4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0,3 a 1,6%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84,6 a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595355"/>
                  </a:ext>
                </a:extLst>
              </a:tr>
            </a:tbl>
          </a:graphicData>
        </a:graphic>
      </p:graphicFrame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A270243D-4E57-4228-8EF4-D972B8A63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0" y="4605420"/>
            <a:ext cx="5172075" cy="8096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25170B-D9B6-4206-9AFB-EA5EB697931D}"/>
              </a:ext>
            </a:extLst>
          </p:cNvPr>
          <p:cNvSpPr txBox="1"/>
          <p:nvPr/>
        </p:nvSpPr>
        <p:spPr>
          <a:xfrm>
            <a:off x="755576" y="158691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</a:rPr>
              <a:t>COMPLICAÇÕES DA TÉCNICA FECHADA</a:t>
            </a:r>
          </a:p>
        </p:txBody>
      </p:sp>
      <p:pic>
        <p:nvPicPr>
          <p:cNvPr id="4098" name="Picture 2" descr="Surgeon Quotes - 63 quotes on Surgeon Science Quotes - Dictionary of  Science Quotations and Scientist Quotes">
            <a:extLst>
              <a:ext uri="{FF2B5EF4-FFF2-40B4-BE49-F238E27FC236}">
                <a16:creationId xmlns:a16="http://schemas.microsoft.com/office/drawing/2014/main" id="{65E07E51-430D-45E4-8ED3-91CB8251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2339"/>
            <a:ext cx="3448954" cy="17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30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97ABD3-4720-4B3E-8EF0-345A715B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7FD08D-65BE-46AB-82AA-BCA9C8BE9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1844824"/>
            <a:ext cx="7782170" cy="41567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rgbClr val="C00000"/>
                </a:solidFill>
              </a:rPr>
              <a:t>COMPLICAÇÕES DA TÉCNICA FECHADA</a:t>
            </a:r>
          </a:p>
          <a:p>
            <a:r>
              <a:rPr lang="pt-BR" sz="2400" dirty="0"/>
              <a:t>INSUFLAÇÃO EXTRA PERITONEAL DE GÁS (2%) </a:t>
            </a:r>
          </a:p>
          <a:p>
            <a:r>
              <a:rPr lang="pt-BR" sz="2400" dirty="0"/>
              <a:t>LESÃO DO TRATO GASTROINTESTINAL </a:t>
            </a:r>
          </a:p>
          <a:p>
            <a:pPr lvl="1"/>
            <a:r>
              <a:rPr lang="pt-BR" sz="2400" dirty="0"/>
              <a:t> DISTENSÃO OU ADERÊNCIA (SNG)</a:t>
            </a:r>
          </a:p>
          <a:p>
            <a:r>
              <a:rPr lang="pt-BR" sz="2400" dirty="0"/>
              <a:t>PUNÇÃO DE VÍSCERA MACIÇA</a:t>
            </a:r>
          </a:p>
          <a:p>
            <a:r>
              <a:rPr lang="pt-BR" sz="2400" dirty="0"/>
              <a:t>LESÃO DA BEXIGA</a:t>
            </a:r>
          </a:p>
          <a:p>
            <a:r>
              <a:rPr lang="pt-BR" sz="2400" dirty="0"/>
              <a:t>LESÃO DE VASOS (MANTER AGULHA EM POSIÇÃO)</a:t>
            </a:r>
          </a:p>
          <a:p>
            <a:r>
              <a:rPr lang="pt-BR" sz="2400" dirty="0"/>
              <a:t>EMBOLISMO GASOSO</a:t>
            </a:r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4255946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93976" y="260648"/>
            <a:ext cx="4230227" cy="5976664"/>
          </a:xfrm>
        </p:spPr>
        <p:txBody>
          <a:bodyPr anchor="ctr">
            <a:normAutofit/>
          </a:bodyPr>
          <a:lstStyle/>
          <a:p>
            <a:r>
              <a:rPr lang="pt-BR" sz="2800" dirty="0"/>
              <a:t>PNEUMOPERITÔNIO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C00000"/>
                </a:solidFill>
              </a:rPr>
              <a:t>COMPLICAÇÕES</a:t>
            </a:r>
          </a:p>
          <a:p>
            <a:pPr lvl="2"/>
            <a:r>
              <a:rPr lang="pt-BR" dirty="0"/>
              <a:t>CARDIOVASCULARES</a:t>
            </a:r>
          </a:p>
          <a:p>
            <a:pPr lvl="3"/>
            <a:r>
              <a:rPr lang="pt-BR" sz="1800" dirty="0"/>
              <a:t> BRADICARDIA</a:t>
            </a:r>
          </a:p>
          <a:p>
            <a:pPr lvl="3"/>
            <a:r>
              <a:rPr lang="pt-BR" sz="1800" dirty="0"/>
              <a:t>HIPOTENSÃO</a:t>
            </a:r>
          </a:p>
          <a:p>
            <a:pPr lvl="3"/>
            <a:r>
              <a:rPr lang="pt-BR" sz="1800" dirty="0"/>
              <a:t>DIMINUIÇÃO DO RETORNO  VENOSO</a:t>
            </a:r>
          </a:p>
          <a:p>
            <a:pPr lvl="2"/>
            <a:r>
              <a:rPr lang="pt-BR" dirty="0"/>
              <a:t>PULMONARES</a:t>
            </a:r>
          </a:p>
          <a:p>
            <a:pPr lvl="3"/>
            <a:r>
              <a:rPr lang="pt-BR" sz="1800" dirty="0"/>
              <a:t> HIPERCAPNIA</a:t>
            </a:r>
          </a:p>
          <a:p>
            <a:pPr lvl="3"/>
            <a:r>
              <a:rPr lang="pt-BR" sz="1800" dirty="0"/>
              <a:t> ACIDOSE METABÓLICA</a:t>
            </a:r>
          </a:p>
          <a:p>
            <a:pPr lvl="3"/>
            <a:r>
              <a:rPr lang="pt-BR" sz="1800" dirty="0"/>
              <a:t> CAPNOGRAFIA</a:t>
            </a:r>
          </a:p>
          <a:p>
            <a:pPr lvl="2"/>
            <a:endParaRPr lang="pt-BR" sz="17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47F22ED-3A55-4EDE-A5A8-163D82B0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36745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36745" y="1914812"/>
            <a:ext cx="6858000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192" y="4080743"/>
            <a:ext cx="2526132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2" y="1900796"/>
            <a:ext cx="6858000" cy="3028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81201" y="982780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456345"/>
            <a:ext cx="2579042" cy="3548719"/>
          </a:xfrm>
        </p:spPr>
        <p:txBody>
          <a:bodyPr anchor="b"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pt-BR" sz="2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87414" y="764703"/>
            <a:ext cx="2698354" cy="1440161"/>
          </a:xfrm>
        </p:spPr>
        <p:txBody>
          <a:bodyPr anchor="ctr">
            <a:normAutofit/>
          </a:bodyPr>
          <a:lstStyle/>
          <a:p>
            <a:r>
              <a:rPr lang="pt-BR" sz="1700" dirty="0"/>
              <a:t>PNEUMOPERITÔNIO</a:t>
            </a:r>
          </a:p>
          <a:p>
            <a:pPr marL="457200" lvl="1" indent="0">
              <a:buNone/>
            </a:pPr>
            <a:r>
              <a:rPr lang="pt-B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COMPLICAÇÕES</a:t>
            </a:r>
          </a:p>
          <a:p>
            <a:pPr lvl="1"/>
            <a:endParaRPr lang="pt-BR" sz="1700" dirty="0"/>
          </a:p>
        </p:txBody>
      </p:sp>
      <p:pic>
        <p:nvPicPr>
          <p:cNvPr id="6" name="Imagem 5" descr="hipertensaointracav2.bmp"/>
          <p:cNvPicPr>
            <a:picLocks noChangeAspect="1"/>
          </p:cNvPicPr>
          <p:nvPr/>
        </p:nvPicPr>
        <p:blipFill rotWithShape="1">
          <a:blip r:embed="rId3" cstate="print"/>
          <a:srcRect l="2839" r="4190" b="-4"/>
          <a:stretch/>
        </p:blipFill>
        <p:spPr>
          <a:xfrm>
            <a:off x="6055590" y="256487"/>
            <a:ext cx="2404842" cy="2172880"/>
          </a:xfrm>
          <a:prstGeom prst="rect">
            <a:avLst/>
          </a:prstGeom>
        </p:spPr>
      </p:pic>
      <p:pic>
        <p:nvPicPr>
          <p:cNvPr id="5" name="Imagem 4" descr="co2embolism.bmp"/>
          <p:cNvPicPr>
            <a:picLocks noChangeAspect="1"/>
          </p:cNvPicPr>
          <p:nvPr/>
        </p:nvPicPr>
        <p:blipFill rotWithShape="1">
          <a:blip r:embed="rId4" cstate="print"/>
          <a:srcRect r="13993" b="-8"/>
          <a:stretch/>
        </p:blipFill>
        <p:spPr>
          <a:xfrm>
            <a:off x="3227287" y="2685360"/>
            <a:ext cx="2654168" cy="2654164"/>
          </a:xfrm>
          <a:prstGeom prst="rect">
            <a:avLst/>
          </a:prstGeom>
        </p:spPr>
      </p:pic>
      <p:pic>
        <p:nvPicPr>
          <p:cNvPr id="4" name="Imagem 3" descr="enfisema.bmp"/>
          <p:cNvPicPr>
            <a:picLocks noChangeAspect="1"/>
          </p:cNvPicPr>
          <p:nvPr/>
        </p:nvPicPr>
        <p:blipFill rotWithShape="1">
          <a:blip r:embed="rId5" cstate="print"/>
          <a:srcRect l="7281" r="12966" b="-2"/>
          <a:stretch/>
        </p:blipFill>
        <p:spPr>
          <a:xfrm>
            <a:off x="6157026" y="3166644"/>
            <a:ext cx="2548386" cy="2172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evolution">
            <a:extLst>
              <a:ext uri="{FF2B5EF4-FFF2-40B4-BE49-F238E27FC236}">
                <a16:creationId xmlns:a16="http://schemas.microsoft.com/office/drawing/2014/main" id="{C9BA9377-10FA-4219-971E-27B16683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34017"/>
            <a:ext cx="5040560" cy="3721453"/>
          </a:xfrm>
          <a:prstGeom prst="rect">
            <a:avLst/>
          </a:prstGeom>
          <a:noFill/>
        </p:spPr>
      </p:pic>
      <p:pic>
        <p:nvPicPr>
          <p:cNvPr id="4" name="Imagem 3" descr="Pessoas posando para foto&#10;&#10;Descrição gerada automaticamente">
            <a:extLst>
              <a:ext uri="{FF2B5EF4-FFF2-40B4-BE49-F238E27FC236}">
                <a16:creationId xmlns:a16="http://schemas.microsoft.com/office/drawing/2014/main" id="{4117368A-DF1F-457E-8288-A398B161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05064"/>
            <a:ext cx="3384376" cy="25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6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0532B1-7622-4602-B898-5C84C974A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BC75B0-D5AF-40AB-915B-EBC590D74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16B3C-0901-4FFD-9DBF-5BC78ABC0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776" y="0"/>
            <a:ext cx="5800866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49CA2C-9593-4085-9ED2-049819E74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3778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chemeClr val="accent1">
                  <a:lumMod val="50000"/>
                  <a:alpha val="72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698" y="302699"/>
            <a:ext cx="7522517" cy="991080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pic>
        <p:nvPicPr>
          <p:cNvPr id="4" name="Imagem 3" descr="insufl9.bmp"/>
          <p:cNvPicPr>
            <a:picLocks noChangeAspect="1"/>
          </p:cNvPicPr>
          <p:nvPr/>
        </p:nvPicPr>
        <p:blipFill rotWithShape="1">
          <a:blip r:embed="rId3" cstate="print"/>
          <a:srcRect r="10089" b="-1"/>
          <a:stretch/>
        </p:blipFill>
        <p:spPr>
          <a:xfrm>
            <a:off x="3252037" y="2111544"/>
            <a:ext cx="2639925" cy="2554481"/>
          </a:xfrm>
          <a:prstGeom prst="rect">
            <a:avLst/>
          </a:prstGeom>
        </p:spPr>
      </p:pic>
      <p:pic>
        <p:nvPicPr>
          <p:cNvPr id="7" name="Imagem 6" descr="pneumotorax.bmp"/>
          <p:cNvPicPr>
            <a:picLocks noChangeAspect="1"/>
          </p:cNvPicPr>
          <p:nvPr/>
        </p:nvPicPr>
        <p:blipFill rotWithShape="1">
          <a:blip r:embed="rId4" cstate="print"/>
          <a:srcRect l="12147" r="283"/>
          <a:stretch/>
        </p:blipFill>
        <p:spPr>
          <a:xfrm>
            <a:off x="6096642" y="2111544"/>
            <a:ext cx="2408918" cy="233134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698" y="4488129"/>
            <a:ext cx="7236817" cy="1727901"/>
          </a:xfrm>
        </p:spPr>
        <p:txBody>
          <a:bodyPr anchor="ctr">
            <a:normAutofit/>
          </a:bodyPr>
          <a:lstStyle/>
          <a:p>
            <a:r>
              <a:rPr lang="pt-BR" sz="1700"/>
              <a:t>Pneumoperitônio</a:t>
            </a:r>
          </a:p>
          <a:p>
            <a:pPr lvl="1"/>
            <a:r>
              <a:rPr lang="pt-BR" sz="1700"/>
              <a:t>Complicações</a:t>
            </a:r>
          </a:p>
          <a:p>
            <a:endParaRPr lang="pt-BR" sz="1700"/>
          </a:p>
        </p:txBody>
      </p:sp>
      <p:pic>
        <p:nvPicPr>
          <p:cNvPr id="16" name="Imagem 15" descr="pneumomediastino.bmp">
            <a:extLst>
              <a:ext uri="{FF2B5EF4-FFF2-40B4-BE49-F238E27FC236}">
                <a16:creationId xmlns:a16="http://schemas.microsoft.com/office/drawing/2014/main" id="{51978352-3C29-4106-8E51-5BBC51839A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461" y="2111544"/>
            <a:ext cx="3002038" cy="2595563"/>
          </a:xfrm>
          <a:prstGeom prst="rect">
            <a:avLst/>
          </a:prstGeom>
        </p:spPr>
      </p:pic>
      <p:pic>
        <p:nvPicPr>
          <p:cNvPr id="17" name="Imagem 16" descr="pneumopericardio.bmp">
            <a:extLst>
              <a:ext uri="{FF2B5EF4-FFF2-40B4-BE49-F238E27FC236}">
                <a16:creationId xmlns:a16="http://schemas.microsoft.com/office/drawing/2014/main" id="{8CA2722E-3CE1-4234-A629-C7FBDE38656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4744373"/>
            <a:ext cx="2022937" cy="18121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13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9272" cy="1576446"/>
            <a:chOff x="0" y="0"/>
            <a:chExt cx="12192002" cy="15764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A2E70D0-E1CD-409C-A2AD-52BC947C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8" y="319314"/>
            <a:ext cx="7108033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en-US" sz="3500" dirty="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AB9DDF9E-17DC-4CAB-B1AE-A7F34D8AC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7" y="2088964"/>
            <a:ext cx="3398654" cy="31653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97AD427-A798-45AA-BA24-EC26CB2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49" y="2088964"/>
            <a:ext cx="4208909" cy="31566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F17FA02-5394-4210-861A-DD6E7331488F}"/>
              </a:ext>
            </a:extLst>
          </p:cNvPr>
          <p:cNvSpPr txBox="1"/>
          <p:nvPr/>
        </p:nvSpPr>
        <p:spPr>
          <a:xfrm>
            <a:off x="683568" y="5553194"/>
            <a:ext cx="7122320" cy="13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EVITAR EM PACIENTES COM CIRURGIA GÁSTRICA, ESPLÊNICA OU PORTADOR DE HIPERTENSÃO PORTAL OU MASSA VOLUMOSA NA REGIÃO. </a:t>
            </a:r>
          </a:p>
        </p:txBody>
      </p:sp>
    </p:spTree>
    <p:extLst>
      <p:ext uri="{BB962C8B-B14F-4D97-AF65-F5344CB8AC3E}">
        <p14:creationId xmlns:p14="http://schemas.microsoft.com/office/powerpoint/2010/main" val="2645087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1" cy="1576446"/>
            <a:chOff x="0" y="0"/>
            <a:chExt cx="12192002" cy="15764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700" y="407695"/>
            <a:ext cx="7293022" cy="834251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chemeClr val="bg1"/>
              </a:solidFill>
            </a:endParaRPr>
          </a:p>
        </p:txBody>
      </p:sp>
      <p:pic>
        <p:nvPicPr>
          <p:cNvPr id="6" name="Imagem 5" descr="pontatrocar.bmp"/>
          <p:cNvPicPr>
            <a:picLocks noChangeAspect="1"/>
          </p:cNvPicPr>
          <p:nvPr/>
        </p:nvPicPr>
        <p:blipFill rotWithShape="1">
          <a:blip r:embed="rId3" cstate="print"/>
          <a:srcRect l="4954" r="26988" b="7"/>
          <a:stretch/>
        </p:blipFill>
        <p:spPr>
          <a:xfrm>
            <a:off x="288857" y="2205719"/>
            <a:ext cx="2410935" cy="3214567"/>
          </a:xfrm>
          <a:prstGeom prst="rect">
            <a:avLst/>
          </a:prstGeom>
        </p:spPr>
      </p:pic>
      <p:pic>
        <p:nvPicPr>
          <p:cNvPr id="5" name="Imagem 4" descr="pontatrocar2.bmp"/>
          <p:cNvPicPr>
            <a:picLocks noChangeAspect="1"/>
          </p:cNvPicPr>
          <p:nvPr/>
        </p:nvPicPr>
        <p:blipFill rotWithShape="1">
          <a:blip r:embed="rId4" cstate="print"/>
          <a:srcRect l="14844" r="15219"/>
          <a:stretch/>
        </p:blipFill>
        <p:spPr>
          <a:xfrm>
            <a:off x="2988649" y="2229351"/>
            <a:ext cx="2377940" cy="3170610"/>
          </a:xfrm>
          <a:prstGeom prst="rect">
            <a:avLst/>
          </a:prstGeom>
        </p:spPr>
      </p:pic>
      <p:pic>
        <p:nvPicPr>
          <p:cNvPr id="4" name="Imagem 3" descr="trocarfixação2.bmp"/>
          <p:cNvPicPr>
            <a:picLocks noChangeAspect="1"/>
          </p:cNvPicPr>
          <p:nvPr/>
        </p:nvPicPr>
        <p:blipFill rotWithShape="1">
          <a:blip r:embed="rId5" cstate="print"/>
          <a:srcRect l="13153" r="21976" b="6"/>
          <a:stretch/>
        </p:blipFill>
        <p:spPr>
          <a:xfrm>
            <a:off x="5580112" y="2199045"/>
            <a:ext cx="2410935" cy="321458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5385" y="1061584"/>
            <a:ext cx="7086600" cy="1442631"/>
          </a:xfrm>
        </p:spPr>
        <p:txBody>
          <a:bodyPr>
            <a:norm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TROCARTES</a:t>
            </a:r>
          </a:p>
          <a:p>
            <a:endParaRPr lang="pt-BR" sz="17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5CCF60-79A2-440A-86A2-1A64A59F7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2162BA-EECD-43E0-99D9-C00B1948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60DB805-F71F-46BB-A8CC-74F6D8306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1054C-3439-420E-88EB-F0A5637EC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129" y="2759383"/>
            <a:ext cx="2447856" cy="2834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5" name="Imagem 4" descr="trocarfixaçã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9759" y="948458"/>
            <a:ext cx="2750217" cy="2406440"/>
          </a:xfrm>
          <a:prstGeom prst="rect">
            <a:avLst/>
          </a:prstGeom>
        </p:spPr>
      </p:pic>
      <p:pic>
        <p:nvPicPr>
          <p:cNvPr id="4" name="Espaço Reservado para Conteúdo 3" descr="trocar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159741" y="948457"/>
            <a:ext cx="2814552" cy="24064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4174DC-1506-48DE-899F-BD7CEF1010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52" y="3673425"/>
            <a:ext cx="2765824" cy="1555775"/>
          </a:xfrm>
          <a:prstGeom prst="rect">
            <a:avLst/>
          </a:prstGeom>
        </p:spPr>
      </p:pic>
      <p:pic>
        <p:nvPicPr>
          <p:cNvPr id="7" name="Imagem 6" descr="trocarvalvula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4076" y="3573125"/>
            <a:ext cx="2414619" cy="195987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FUNDAMENTOS DA VIDEOCIRURGIA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 descr="http://www.laparoscopy.net/images/step1.g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571613"/>
            <a:ext cx="15001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http://www.laparoscopy.net/images/versa_blu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571612"/>
            <a:ext cx="1695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http://www.laparoscopy.net/images/step2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643050"/>
            <a:ext cx="114300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http://www.laparoscopy.net/images/step3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500174"/>
            <a:ext cx="121444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http://www.laparoscopy.net/images/bluntt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3257550"/>
            <a:ext cx="1143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http://www.laparoscopy.net/images/visipt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940220" y="3206658"/>
            <a:ext cx="21431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F056D-CA41-4F8A-A6F1-4300938F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338328"/>
            <a:ext cx="2763774" cy="1608328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solidFill>
                  <a:schemeClr val="bg1"/>
                </a:solidFill>
              </a:rPr>
              <a:t>FUNDAMENTOS DA VIDEOCIRURGIA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CE4905-CB12-4E01-A06F-40E8E3ADFB11}"/>
              </a:ext>
            </a:extLst>
          </p:cNvPr>
          <p:cNvSpPr txBox="1"/>
          <p:nvPr/>
        </p:nvSpPr>
        <p:spPr>
          <a:xfrm>
            <a:off x="3648075" y="338328"/>
            <a:ext cx="5006720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ERROS TÉCNICOS NA INTRODUÇÃO DE TROCARTE SÃO AS CAUSAS MAIS COMUNS DE COMPLICAÇÕES EM CIRURGIA LAPAROSCÓPICA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INCISÃO MUITO PEQUENA É A CAUSA MAIS COMUM DE ACIDENTE COM TROCARTE COM ENTRADA DESCONTROLADA DE FORÇA.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11010"/>
            <a:ext cx="9144001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173" y="2423160"/>
            <a:ext cx="4210176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unter traction of the skin edges during trocar insertion. | Download  Scientific Diagram">
            <a:extLst>
              <a:ext uri="{FF2B5EF4-FFF2-40B4-BE49-F238E27FC236}">
                <a16:creationId xmlns:a16="http://schemas.microsoft.com/office/drawing/2014/main" id="{6A97B2EA-7BFC-4C68-B2D5-AC1D4073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947" y="2742397"/>
            <a:ext cx="3010627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1061" y="2423160"/>
            <a:ext cx="4210177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azul&#10;&#10;Descrição gerada automaticamente">
            <a:extLst>
              <a:ext uri="{FF2B5EF4-FFF2-40B4-BE49-F238E27FC236}">
                <a16:creationId xmlns:a16="http://schemas.microsoft.com/office/drawing/2014/main" id="{2449829F-06F8-4C8A-A5AA-15305204F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63" y="2989285"/>
            <a:ext cx="3730752" cy="279806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342A7E1-6951-4233-B2E4-49F905AE0C9B}"/>
              </a:ext>
            </a:extLst>
          </p:cNvPr>
          <p:cNvSpPr txBox="1"/>
          <p:nvPr/>
        </p:nvSpPr>
        <p:spPr>
          <a:xfrm>
            <a:off x="4932363" y="5507543"/>
            <a:ext cx="3730752" cy="27980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t-PT" sz="800">
                <a:solidFill>
                  <a:srgbClr val="FFFFFF"/>
                </a:solidFill>
                <a:effectLst/>
              </a:rPr>
              <a:t>A cabeça do trocarte deve descansar sobre a eminência tenar, o dedo médio deve cercar a entrada de ar e o dedo indicador deve apontar para a extremidade afiada. </a:t>
            </a:r>
            <a:endParaRPr lang="pt-BR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6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4076" y="980728"/>
            <a:ext cx="6707088" cy="487529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Pinças</a:t>
            </a:r>
          </a:p>
          <a:p>
            <a:endParaRPr lang="pt-BR" dirty="0"/>
          </a:p>
        </p:txBody>
      </p:sp>
      <p:pic>
        <p:nvPicPr>
          <p:cNvPr id="4" name="Imagem 3" descr="gancho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81690"/>
            <a:ext cx="2466367" cy="2146347"/>
          </a:xfrm>
          <a:prstGeom prst="rect">
            <a:avLst/>
          </a:prstGeom>
        </p:spPr>
      </p:pic>
      <p:pic>
        <p:nvPicPr>
          <p:cNvPr id="5" name="Imagem 4" descr="graspers1'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8816" y="1563869"/>
            <a:ext cx="2466367" cy="2814644"/>
          </a:xfrm>
          <a:prstGeom prst="rect">
            <a:avLst/>
          </a:prstGeom>
        </p:spPr>
      </p:pic>
      <p:pic>
        <p:nvPicPr>
          <p:cNvPr id="6" name="Imagem 5" descr="graspers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537" y="3946521"/>
            <a:ext cx="2501341" cy="2146347"/>
          </a:xfrm>
          <a:prstGeom prst="rect">
            <a:avLst/>
          </a:prstGeom>
        </p:spPr>
      </p:pic>
      <p:pic>
        <p:nvPicPr>
          <p:cNvPr id="7" name="Imagem 6" descr="pinça2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38816" y="4474125"/>
            <a:ext cx="2357454" cy="203336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374192E-FBBB-4BE6-A43D-D3DD86364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93" y="2174347"/>
            <a:ext cx="2668507" cy="311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1994" y="-3786547"/>
            <a:ext cx="1580014" cy="9144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5" y="288404"/>
            <a:ext cx="7942299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7905" y="1863865"/>
            <a:ext cx="3594953" cy="29112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11063" y="1872223"/>
            <a:ext cx="3608153" cy="2911250"/>
          </a:xfrm>
          <a:prstGeom prst="rect">
            <a:avLst/>
          </a:prstGeom>
          <a:noFill/>
        </p:spPr>
      </p:pic>
      <p:pic>
        <p:nvPicPr>
          <p:cNvPr id="4" name="Espaço Reservado para Conteúdo 3" descr="pinças1.bmp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268343" y="5011674"/>
            <a:ext cx="2429030" cy="15302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FA1C2EC-0921-4E4D-832B-6EB58B9AB543}"/>
              </a:ext>
            </a:extLst>
          </p:cNvPr>
          <p:cNvSpPr txBox="1"/>
          <p:nvPr/>
        </p:nvSpPr>
        <p:spPr>
          <a:xfrm>
            <a:off x="1533518" y="10811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Pinças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pt-BR" dirty="0"/>
          </a:p>
        </p:txBody>
      </p:sp>
      <p:pic>
        <p:nvPicPr>
          <p:cNvPr id="4" name="Espaço Reservado para Conteúdo 3" descr="apendicectomia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2571768" cy="2146515"/>
          </a:xfrm>
        </p:spPr>
      </p:pic>
      <p:pic>
        <p:nvPicPr>
          <p:cNvPr id="5" name="Imagem 4" descr="apendicectomia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1" y="1643051"/>
            <a:ext cx="2725634" cy="2214578"/>
          </a:xfrm>
          <a:prstGeom prst="rect">
            <a:avLst/>
          </a:prstGeom>
        </p:spPr>
      </p:pic>
      <p:pic>
        <p:nvPicPr>
          <p:cNvPr id="6" name="Imagem 5" descr="apendicectomia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643050"/>
            <a:ext cx="2714644" cy="2199558"/>
          </a:xfrm>
          <a:prstGeom prst="rect">
            <a:avLst/>
          </a:prstGeom>
        </p:spPr>
      </p:pic>
      <p:pic>
        <p:nvPicPr>
          <p:cNvPr id="7" name="Imagem 6" descr="chole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214818"/>
            <a:ext cx="2561614" cy="1881185"/>
          </a:xfrm>
          <a:prstGeom prst="rect">
            <a:avLst/>
          </a:prstGeom>
        </p:spPr>
      </p:pic>
      <p:pic>
        <p:nvPicPr>
          <p:cNvPr id="8" name="Imagem 7" descr="chole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4214818"/>
            <a:ext cx="2571768" cy="1896679"/>
          </a:xfrm>
          <a:prstGeom prst="rect">
            <a:avLst/>
          </a:prstGeom>
        </p:spPr>
      </p:pic>
      <p:pic>
        <p:nvPicPr>
          <p:cNvPr id="9" name="Imagem 8" descr="chole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29322" y="4214818"/>
            <a:ext cx="2662175" cy="197167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6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4" y="321728"/>
            <a:ext cx="6711511" cy="9679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Imagem 9" descr="clipingvesicula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76" y="1697910"/>
            <a:ext cx="2333220" cy="2088232"/>
          </a:xfrm>
          <a:prstGeom prst="rect">
            <a:avLst/>
          </a:prstGeom>
        </p:spPr>
      </p:pic>
      <p:pic>
        <p:nvPicPr>
          <p:cNvPr id="8" name="Imagem 7" descr="clipingvesicula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991706"/>
            <a:ext cx="2980946" cy="2615780"/>
          </a:xfrm>
          <a:prstGeom prst="rect">
            <a:avLst/>
          </a:prstGeom>
        </p:spPr>
      </p:pic>
      <p:pic>
        <p:nvPicPr>
          <p:cNvPr id="7" name="Espaço Reservado para Conteúdo 6" descr="grampeadorlap2.bmp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880538" y="1665209"/>
            <a:ext cx="2491661" cy="2124141"/>
          </a:xfrm>
          <a:prstGeom prst="rect">
            <a:avLst/>
          </a:prstGeom>
        </p:spPr>
      </p:pic>
      <p:pic>
        <p:nvPicPr>
          <p:cNvPr id="9" name="Imagem 8" descr="clipingvesicula2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5792" y="3818785"/>
            <a:ext cx="3114600" cy="27174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85" y="353160"/>
            <a:ext cx="5318475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8630" y="387224"/>
            <a:ext cx="246887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1700">
                <a:solidFill>
                  <a:srgbClr val="FFFFFF"/>
                </a:solidFill>
              </a:rPr>
              <a:t>Materiais</a:t>
            </a: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 rot="5400000">
            <a:off x="-1371600" y="2002536"/>
            <a:ext cx="30861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Alvarez G.A</a:t>
            </a:r>
            <a:r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21510" name="Picture 5" descr="C:\Meus documentos\Minhas figuras\camer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02299" y="2181426"/>
            <a:ext cx="3282827" cy="3997637"/>
          </a:xfrm>
          <a:prstGeom prst="rect">
            <a:avLst/>
          </a:prstGeom>
          <a:noFill/>
        </p:spPr>
      </p:pic>
      <p:pic>
        <p:nvPicPr>
          <p:cNvPr id="21509" name="Picture 4" descr="C:\Meus documentos\Minhas figuras\material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58873" y="2217815"/>
            <a:ext cx="2870846" cy="3997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5" y="353160"/>
            <a:ext cx="771962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9512" y="2527556"/>
            <a:ext cx="4517888" cy="211657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76912" y="2542602"/>
            <a:ext cx="3848316" cy="2116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1994" y="-3786547"/>
            <a:ext cx="1580014" cy="9144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6" y="288404"/>
            <a:ext cx="793564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4786" y="1894195"/>
            <a:ext cx="3393920" cy="234189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67098" y="4493669"/>
            <a:ext cx="3780473" cy="2075927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1916832"/>
            <a:ext cx="4376787" cy="2026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5" y="353160"/>
            <a:ext cx="7791631" cy="9055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000" dirty="0">
                <a:solidFill>
                  <a:srgbClr val="FFFFFF"/>
                </a:solidFill>
              </a:rPr>
              <a:t>FUNDAMENTOS DA VIDEOCIRURGIA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Imagem 4" descr="lig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811" y="2761178"/>
            <a:ext cx="3848316" cy="2838133"/>
          </a:xfrm>
          <a:prstGeom prst="rect">
            <a:avLst/>
          </a:prstGeom>
        </p:spPr>
      </p:pic>
      <p:pic>
        <p:nvPicPr>
          <p:cNvPr id="4" name="Espaço Reservado para Conteúdo 3" descr="316Ultracision26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58873" y="2217815"/>
            <a:ext cx="3438134" cy="399783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640143" cy="3387497"/>
          </a:xfrm>
        </p:spPr>
        <p:txBody>
          <a:bodyPr anchor="b"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FUNDAMENTOS DA VIDEOCIRURGIA</a:t>
            </a:r>
            <a:endParaRPr lang="pt-BR" sz="2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0425" y="116632"/>
            <a:ext cx="5103779" cy="6078895"/>
          </a:xfrm>
        </p:spPr>
        <p:txBody>
          <a:bodyPr anchor="ctr">
            <a:normAutofit/>
          </a:bodyPr>
          <a:lstStyle/>
          <a:p>
            <a:r>
              <a:rPr lang="pt-BR" sz="2800" dirty="0"/>
              <a:t>PASSOS A SEGUIR:</a:t>
            </a:r>
          </a:p>
          <a:p>
            <a:pPr lvl="1"/>
            <a:r>
              <a:rPr lang="pt-BR" sz="2000" dirty="0"/>
              <a:t>CHECAR SET DE VÍDEO </a:t>
            </a:r>
          </a:p>
          <a:p>
            <a:pPr lvl="2"/>
            <a:r>
              <a:rPr lang="pt-BR" sz="2000" dirty="0"/>
              <a:t>TORPEDO DE CO2</a:t>
            </a:r>
          </a:p>
          <a:p>
            <a:pPr lvl="2"/>
            <a:r>
              <a:rPr lang="pt-BR" sz="2000" dirty="0"/>
              <a:t>LIGAR TODOS OS APARELHOS</a:t>
            </a:r>
          </a:p>
          <a:p>
            <a:pPr lvl="1"/>
            <a:r>
              <a:rPr lang="pt-BR" sz="2000" dirty="0"/>
              <a:t>POSIÇÃO DO PACIENTE NA MESA</a:t>
            </a:r>
          </a:p>
          <a:p>
            <a:pPr lvl="1"/>
            <a:r>
              <a:rPr lang="pt-BR" sz="2000" dirty="0"/>
              <a:t>FIXAÇÃO DO PACIENTE</a:t>
            </a:r>
          </a:p>
          <a:p>
            <a:pPr lvl="1"/>
            <a:r>
              <a:rPr lang="pt-BR" sz="2000" dirty="0"/>
              <a:t>POSICIONAMENTO DA EQUIPE</a:t>
            </a:r>
          </a:p>
          <a:p>
            <a:pPr lvl="2"/>
            <a:endParaRPr lang="pt-BR" sz="17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428EA6-CEF2-4265-B9D9-43CD6A27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48038"/>
            <a:ext cx="5643063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2CBCD7-D930-42AA-9964-D1F0F671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74" y="390832"/>
            <a:ext cx="2425189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ERGONOMIA E TRIANGULAÇÃO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58D506A-A5EF-40C9-B099-477D4D03F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6" y="1966293"/>
            <a:ext cx="7239285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6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7622A-734F-43F3-AD26-5B141FE51CB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pt-BR" dirty="0"/>
          </a:p>
        </p:txBody>
      </p:sp>
      <p:pic>
        <p:nvPicPr>
          <p:cNvPr id="6" name="Espaço Reservado para Conteúdo 5" descr="Gráfico, Gráfico de linhas&#10;&#10;Descrição gerada automaticamente">
            <a:extLst>
              <a:ext uri="{FF2B5EF4-FFF2-40B4-BE49-F238E27FC236}">
                <a16:creationId xmlns:a16="http://schemas.microsoft.com/office/drawing/2014/main" id="{8826CD38-7B4D-4249-8FF3-E5809177A5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1693"/>
            <a:ext cx="4038600" cy="362297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69982F-BFB9-47E0-B027-BCC945C917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Ângulo de Manipulação</a:t>
            </a:r>
          </a:p>
          <a:p>
            <a:r>
              <a:rPr lang="pt-BR" dirty="0"/>
              <a:t>Ângulo Azimutal</a:t>
            </a:r>
          </a:p>
          <a:p>
            <a:r>
              <a:rPr lang="pt-BR" dirty="0"/>
              <a:t>Ângulo de Elevação</a:t>
            </a:r>
          </a:p>
        </p:txBody>
      </p:sp>
    </p:spTree>
    <p:extLst>
      <p:ext uri="{BB962C8B-B14F-4D97-AF65-F5344CB8AC3E}">
        <p14:creationId xmlns:p14="http://schemas.microsoft.com/office/powerpoint/2010/main" val="2764734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72A02D-5DDD-436F-863D-BF3E20F6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35" y="2862471"/>
            <a:ext cx="2281352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 descr="Uma imagem contendo no interior, quarto de hospital, quarto, usando&#10;&#10;Descrição gerada automaticamente">
            <a:extLst>
              <a:ext uri="{FF2B5EF4-FFF2-40B4-BE49-F238E27FC236}">
                <a16:creationId xmlns:a16="http://schemas.microsoft.com/office/drawing/2014/main" id="{FDE9C605-6392-4DAB-A9F9-D7A96C4B5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95" y="1349751"/>
            <a:ext cx="2994391" cy="1826578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19883EA9-366F-4079-AE86-D314BCA68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18" y="1523497"/>
            <a:ext cx="2856805" cy="1549816"/>
          </a:xfrm>
          <a:prstGeom prst="rect">
            <a:avLst/>
          </a:prstGeom>
        </p:spPr>
      </p:pic>
      <p:pic>
        <p:nvPicPr>
          <p:cNvPr id="10" name="Imagem 9" descr="Tabela&#10;&#10;Descrição gerada automaticamente">
            <a:extLst>
              <a:ext uri="{FF2B5EF4-FFF2-40B4-BE49-F238E27FC236}">
                <a16:creationId xmlns:a16="http://schemas.microsoft.com/office/drawing/2014/main" id="{B1C67B3F-AC86-4008-8E97-BCFFC3F3F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42" y="3635414"/>
            <a:ext cx="5967781" cy="208872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61D3036-71F1-4233-9D46-DE664CE192E1}"/>
              </a:ext>
            </a:extLst>
          </p:cNvPr>
          <p:cNvSpPr txBox="1"/>
          <p:nvPr/>
        </p:nvSpPr>
        <p:spPr>
          <a:xfrm>
            <a:off x="457200" y="4537125"/>
            <a:ext cx="7991389" cy="764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2898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635" y="2862471"/>
            <a:ext cx="2281352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84998" y="478713"/>
            <a:ext cx="2506464" cy="269512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0447" y="936178"/>
            <a:ext cx="2564650" cy="223765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290429" y="3429000"/>
            <a:ext cx="3655018" cy="2887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72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1" name="Rectangle 74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2" name="Rectangle 76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81994" y="-3786547"/>
            <a:ext cx="1580014" cy="9144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3" name="Rectangle 78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0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786" y="288404"/>
            <a:ext cx="7143558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2420888"/>
            <a:ext cx="3167574" cy="3343085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067944" y="1666830"/>
            <a:ext cx="3845780" cy="311508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76319" y="4786289"/>
            <a:ext cx="2429030" cy="1955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FUNDAMENTOS DA VIDEOCIRURGIA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4008" y="649480"/>
            <a:ext cx="4276175" cy="5546047"/>
          </a:xfrm>
        </p:spPr>
        <p:txBody>
          <a:bodyPr anchor="ctr">
            <a:normAutofit/>
          </a:bodyPr>
          <a:lstStyle/>
          <a:p>
            <a:r>
              <a:rPr lang="pt-BR" sz="2400" dirty="0"/>
              <a:t>PASSOS A SEGUIR:</a:t>
            </a:r>
          </a:p>
          <a:p>
            <a:pPr lvl="1"/>
            <a:r>
              <a:rPr lang="pt-BR" sz="1700" dirty="0"/>
              <a:t>PUNÇÃO DOS TROCARTES – TRIANGULAÇÃO</a:t>
            </a:r>
          </a:p>
          <a:p>
            <a:pPr lvl="1"/>
            <a:r>
              <a:rPr lang="pt-BR" sz="1700" dirty="0"/>
              <a:t>CIRURGIA PROPRIAMENTE DITA</a:t>
            </a:r>
          </a:p>
          <a:p>
            <a:pPr lvl="1"/>
            <a:r>
              <a:rPr lang="pt-BR" sz="1700" dirty="0"/>
              <a:t>CONSTANTE MONITORAMENTO DA P INTRABDOMINAL</a:t>
            </a:r>
          </a:p>
          <a:p>
            <a:pPr lvl="1"/>
            <a:r>
              <a:rPr lang="pt-BR" sz="1700" dirty="0"/>
              <a:t>CHECAR SAÍDA DOS TROCARTES – SANGRAMENTO?</a:t>
            </a:r>
          </a:p>
          <a:p>
            <a:pPr lvl="1"/>
            <a:r>
              <a:rPr lang="pt-BR" sz="1700" dirty="0"/>
              <a:t>RETIRAR TODO O CO2 – EVITAR DOR</a:t>
            </a:r>
          </a:p>
          <a:p>
            <a:pPr lvl="1"/>
            <a:r>
              <a:rPr lang="pt-BR" sz="1700" dirty="0"/>
              <a:t>SUTURA APONEURÓTICA – ORIFÍCIOS ≥ 10 MM</a:t>
            </a:r>
          </a:p>
          <a:p>
            <a:endParaRPr lang="pt-BR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793" y="457200"/>
            <a:ext cx="2440925" cy="3691879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pt-BR" sz="2400" dirty="0">
                <a:solidFill>
                  <a:srgbClr val="FFFFFF"/>
                </a:solidFill>
              </a:rPr>
              <a:t>FUNDAMENTOS DA VIDEOCIRURGIA</a:t>
            </a: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 rot="5400000">
            <a:off x="-1363756" y="2017433"/>
            <a:ext cx="308609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pt-BR" sz="1000">
                <a:solidFill>
                  <a:srgbClr val="FFFFFF"/>
                </a:solidFill>
              </a:rPr>
              <a:t>Alvarez G.A</a:t>
            </a:r>
            <a:r>
              <a:rPr lang="pt-BR" sz="1000" b="0" i="0">
                <a:solidFill>
                  <a:srgbClr val="FFFFFF"/>
                </a:solidFill>
                <a:effectLst/>
                <a:latin typeface="Times New Roman" charset="0"/>
              </a:rPr>
              <a:t>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86933" y="669363"/>
            <a:ext cx="2467935" cy="5534211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endParaRPr lang="pt-BR" sz="1700" dirty="0"/>
          </a:p>
        </p:txBody>
      </p:sp>
      <p:pic>
        <p:nvPicPr>
          <p:cNvPr id="22534" name="Picture 5" descr="C:\Meus documentos\Minhas figuras\VIDEOLAP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86925" y="401513"/>
            <a:ext cx="3968105" cy="3171956"/>
          </a:xfrm>
          <a:prstGeom prst="rect">
            <a:avLst/>
          </a:prstGeom>
          <a:noFill/>
        </p:spPr>
      </p:pic>
      <p:pic>
        <p:nvPicPr>
          <p:cNvPr id="22533" name="Picture 4" descr="C:\Meus documentos\Minhas figuras\VIDEOLAP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95237" y="3763024"/>
            <a:ext cx="3605355" cy="2884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pt-BR" sz="4400" dirty="0">
                <a:solidFill>
                  <a:srgbClr val="FFFFFF"/>
                </a:solidFill>
              </a:rPr>
              <a:t>FUNDAMENTOS DA VIDEOCIRURGIA</a:t>
            </a:r>
            <a:endParaRPr lang="en-US" dirty="0"/>
          </a:p>
        </p:txBody>
      </p:sp>
      <p:pic>
        <p:nvPicPr>
          <p:cNvPr id="4" name="Lap Trainer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0425" y="1628800"/>
            <a:ext cx="2665744" cy="19993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BE79C6-C86A-4E18-916A-08B2058DC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9872" y="2852936"/>
            <a:ext cx="4659962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887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566285"/>
            <a:ext cx="3809397" cy="2857048"/>
          </a:xfrm>
        </p:spPr>
      </p:pic>
      <p:pic>
        <p:nvPicPr>
          <p:cNvPr id="5" name="Picture 4" descr="IMG_0884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0376" y="476672"/>
            <a:ext cx="3816424" cy="2862318"/>
          </a:xfrm>
          <a:prstGeom prst="rect">
            <a:avLst/>
          </a:prstGeom>
        </p:spPr>
      </p:pic>
      <p:pic>
        <p:nvPicPr>
          <p:cNvPr id="6" name="Picture 5" descr="IMG_0885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996952"/>
            <a:ext cx="2787774" cy="371703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134AF52-219E-4312-BDD8-D3616B2C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57" y="3423333"/>
            <a:ext cx="4229090" cy="33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www.guinesalvarez.com</a:t>
            </a:r>
          </a:p>
        </p:txBody>
      </p:sp>
      <p:pic>
        <p:nvPicPr>
          <p:cNvPr id="4" name="Picture 2" descr="ros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0310" y="1993233"/>
            <a:ext cx="4183380" cy="37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Alvarez G.A</a:t>
            </a:r>
            <a:r>
              <a:rPr lang="pt-BR" sz="1400" b="0" i="0">
                <a:solidFill>
                  <a:schemeClr val="tx1"/>
                </a:solidFill>
                <a:effectLst/>
                <a:latin typeface="Times New Roman" charset="0"/>
              </a:rPr>
              <a:t>.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pic>
        <p:nvPicPr>
          <p:cNvPr id="58373" name="Picture 4" descr="C:\Meus documentos\Minhas figuras\videohg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C:\Meus documentos\Minhas figuras\videohg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3716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2500">
                <a:solidFill>
                  <a:srgbClr val="FFFFFF"/>
                </a:solidFill>
              </a:rPr>
              <a:t>CIRURGIA LAPAROSCÓPICA BÁSICA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36295" y="649481"/>
            <a:ext cx="2503857" cy="1987432"/>
          </a:xfrm>
        </p:spPr>
        <p:txBody>
          <a:bodyPr anchor="ctr">
            <a:normAutofit fontScale="85000" lnSpcReduction="20000"/>
          </a:bodyPr>
          <a:lstStyle/>
          <a:p>
            <a:r>
              <a:rPr lang="pt-BR" sz="1700" dirty="0"/>
              <a:t>Materiais</a:t>
            </a:r>
          </a:p>
          <a:p>
            <a:pPr lvl="1">
              <a:buNone/>
            </a:pPr>
            <a:r>
              <a:rPr lang="pt-BR" sz="1700" dirty="0"/>
              <a:t>SET LAPAROSCÓPICO</a:t>
            </a:r>
          </a:p>
          <a:p>
            <a:pPr lvl="1">
              <a:buNone/>
            </a:pPr>
            <a:r>
              <a:rPr lang="pt-BR" sz="1700" dirty="0"/>
              <a:t>	Monitor</a:t>
            </a:r>
          </a:p>
          <a:p>
            <a:pPr lvl="1">
              <a:buNone/>
            </a:pPr>
            <a:r>
              <a:rPr lang="pt-BR" sz="1700" dirty="0"/>
              <a:t>	</a:t>
            </a:r>
            <a:r>
              <a:rPr lang="pt-BR" sz="1700" dirty="0" err="1"/>
              <a:t>Videocâmera</a:t>
            </a:r>
            <a:endParaRPr lang="pt-BR" sz="1700" dirty="0"/>
          </a:p>
          <a:p>
            <a:pPr lvl="1">
              <a:buNone/>
            </a:pPr>
            <a:r>
              <a:rPr lang="pt-BR" sz="1700" dirty="0"/>
              <a:t>	Insuflador</a:t>
            </a:r>
          </a:p>
          <a:p>
            <a:pPr lvl="1">
              <a:buNone/>
            </a:pPr>
            <a:r>
              <a:rPr lang="pt-BR" sz="1700" dirty="0"/>
              <a:t>	Fonte de Luz</a:t>
            </a:r>
          </a:p>
          <a:p>
            <a:pPr lvl="1">
              <a:buNone/>
            </a:pPr>
            <a:r>
              <a:rPr lang="pt-BR" sz="1700" dirty="0"/>
              <a:t>	Sistema  de Lavagem e Aspiração</a:t>
            </a:r>
          </a:p>
          <a:p>
            <a:pPr lvl="1">
              <a:buNone/>
            </a:pPr>
            <a:r>
              <a:rPr lang="pt-BR" sz="1700" dirty="0"/>
              <a:t>	Gravação</a:t>
            </a:r>
          </a:p>
        </p:txBody>
      </p:sp>
      <p:pic>
        <p:nvPicPr>
          <p:cNvPr id="4" name="Picture 4" descr="C:\Meus documentos\Minhas figuras\material.jpg"/>
          <p:cNvPicPr>
            <a:picLocks noChangeAspect="1" noChangeArrowheads="1"/>
          </p:cNvPicPr>
          <p:nvPr/>
        </p:nvPicPr>
        <p:blipFill rotWithShape="1">
          <a:blip r:embed="rId3" cstate="print"/>
          <a:srcRect l="30829" r="6997" b="-1"/>
          <a:stretch/>
        </p:blipFill>
        <p:spPr bwMode="auto">
          <a:xfrm>
            <a:off x="6082126" y="10"/>
            <a:ext cx="3061874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FUNDAMENTOS DA VIDEOCIRURGIA</a:t>
            </a:r>
            <a:endParaRPr lang="pt-BR" sz="35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pt-BR" sz="1700"/>
              <a:t>Materiais - Esterilização</a:t>
            </a:r>
          </a:p>
          <a:p>
            <a:pPr lvl="1">
              <a:buNone/>
            </a:pPr>
            <a:r>
              <a:rPr lang="pt-BR" sz="1700"/>
              <a:t>Cabo de Iluminação</a:t>
            </a:r>
          </a:p>
          <a:p>
            <a:pPr lvl="1">
              <a:buNone/>
            </a:pPr>
            <a:r>
              <a:rPr lang="pt-BR" sz="1700"/>
              <a:t>Tubo de Co2</a:t>
            </a:r>
          </a:p>
          <a:p>
            <a:pPr lvl="1">
              <a:buNone/>
            </a:pPr>
            <a:r>
              <a:rPr lang="pt-BR" sz="1700"/>
              <a:t>Tubos de Aspiração e lavagem</a:t>
            </a:r>
          </a:p>
          <a:p>
            <a:pPr lvl="1">
              <a:buNone/>
            </a:pPr>
            <a:r>
              <a:rPr lang="pt-BR" sz="1700"/>
              <a:t>Cabo da Câmera</a:t>
            </a:r>
          </a:p>
          <a:p>
            <a:pPr lvl="1">
              <a:buNone/>
            </a:pPr>
            <a:r>
              <a:rPr lang="pt-BR" sz="1700"/>
              <a:t>Opticas</a:t>
            </a:r>
          </a:p>
          <a:p>
            <a:pPr lvl="1">
              <a:buNone/>
            </a:pPr>
            <a:r>
              <a:rPr lang="pt-BR" sz="1700"/>
              <a:t>Trocartes</a:t>
            </a:r>
          </a:p>
          <a:p>
            <a:pPr lvl="1">
              <a:buNone/>
            </a:pPr>
            <a:r>
              <a:rPr lang="pt-BR" sz="1700"/>
              <a:t>Pinças:Dissectores/Tesouras/ Pinças de Apreensão/Clipadoras/Aspirador/Eletrocautério/ Bisturi harmônico/ Seladora de Vaso</a:t>
            </a:r>
          </a:p>
          <a:p>
            <a:pPr lvl="1">
              <a:buNone/>
            </a:pPr>
            <a:r>
              <a:rPr lang="pt-BR" sz="1700"/>
              <a:t>Material de Cirurgia Convencional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598</TotalTime>
  <Words>915</Words>
  <Application>Microsoft Office PowerPoint</Application>
  <PresentationFormat>Apresentação na tela (4:3)</PresentationFormat>
  <Paragraphs>232</Paragraphs>
  <Slides>62</Slides>
  <Notes>44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8" baseType="lpstr">
      <vt:lpstr>Abadi</vt:lpstr>
      <vt:lpstr>Arial</vt:lpstr>
      <vt:lpstr>BlinkMacSystemFont</vt:lpstr>
      <vt:lpstr>Calibri</vt:lpstr>
      <vt:lpstr>Times New Roman</vt:lpstr>
      <vt:lpstr>Tema do Office</vt:lpstr>
      <vt:lpstr>FUNDAMENTOS DA VIDEOCIRURGIA</vt:lpstr>
      <vt:lpstr>Apresentação do PowerPoint</vt:lpstr>
      <vt:lpstr>FUNDAMENTOS DA VIDEOCIRURGIA</vt:lpstr>
      <vt:lpstr>Apresentação do PowerPoint</vt:lpstr>
      <vt:lpstr>FUNDAMENTOS DA VIDEOCIRURGIA</vt:lpstr>
      <vt:lpstr>FUNDAMENTOS DA VIDEOCIRURGIA</vt:lpstr>
      <vt:lpstr>Apresentação do PowerPoint</vt:lpstr>
      <vt:lpstr>CIRURGIA LAPAROSCÓPICA BÁSICA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 DA 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VIDEOCIRURGIAA</vt:lpstr>
      <vt:lpstr>Apresentação do PowerPoint</vt:lpstr>
      <vt:lpstr>Pneumoperitônio</vt:lpstr>
      <vt:lpstr>Apresentação do PowerPoint</vt:lpstr>
      <vt:lpstr>FUNDAMENTOS DA VIDEOCIRURGIA</vt:lpstr>
      <vt:lpstr>Apresentação do PowerPoint</vt:lpstr>
      <vt:lpstr>FUNDAMENTOS DA VIDEOCIRURGIA</vt:lpstr>
      <vt:lpstr>FUNDAMENTOS DA VIDEOCIRURGIA</vt:lpstr>
      <vt:lpstr>Apresentação do PowerPoint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FUNDAMENTOS DA VIDEOCIRURGIA</vt:lpstr>
      <vt:lpstr>Apresentação do PowerPoint</vt:lpstr>
      <vt:lpstr>www.guinesalvarez.com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Dr.Guines</dc:creator>
  <cp:lastModifiedBy>Guines Alvarez</cp:lastModifiedBy>
  <cp:revision>66</cp:revision>
  <dcterms:created xsi:type="dcterms:W3CDTF">2010-05-11T13:01:06Z</dcterms:created>
  <dcterms:modified xsi:type="dcterms:W3CDTF">2021-04-19T16:21:11Z</dcterms:modified>
</cp:coreProperties>
</file>